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s/slide40.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41.xml" ContentType="application/vnd.openxmlformats-officedocument.presentationml.slide+xml"/>
  <Override PartName="/ppt/slides/slide17.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6.xml" ContentType="application/vnd.openxmlformats-officedocument.presentationml.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31.xml" ContentType="application/vnd.openxmlformats-officedocument.presentationml.notesSlide+xml"/>
  <Override PartName="/ppt/slideMasters/slideMaster1.xml" ContentType="application/vnd.openxmlformats-officedocument.presentationml.slideMaster+xml"/>
  <Override PartName="/ppt/notesSlides/notesSlide32.xml" ContentType="application/vnd.openxmlformats-officedocument.presentationml.notesSlide+xml"/>
  <Override PartName="/ppt/notesSlides/notesSlide26.xml" ContentType="application/vnd.openxmlformats-officedocument.presentationml.notesSlide+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27.xml" ContentType="application/vnd.openxmlformats-officedocument.presentationml.slideLayout+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17.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Masters/notesMaster1.xml" ContentType="application/vnd.openxmlformats-officedocument.presentationml.notesMaster+xml"/>
  <Override PartName="/ppt/theme/themeOverride1.xml" ContentType="application/vnd.openxmlformats-officedocument.themeOverride+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2.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handoutMasters/handoutMaster1.xml" ContentType="application/vnd.openxmlformats-officedocument.presentationml.handoutMaster+xml"/>
  <Override PartName="/ppt/theme/themeOverride6.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handoutMasterIdLst>
    <p:handoutMasterId r:id="rId51"/>
  </p:handoutMasterIdLst>
  <p:sldIdLst>
    <p:sldId id="467" r:id="rId2"/>
    <p:sldId id="451" r:id="rId3"/>
    <p:sldId id="431" r:id="rId4"/>
    <p:sldId id="409" r:id="rId5"/>
    <p:sldId id="460" r:id="rId6"/>
    <p:sldId id="432" r:id="rId7"/>
    <p:sldId id="461" r:id="rId8"/>
    <p:sldId id="369" r:id="rId9"/>
    <p:sldId id="413" r:id="rId10"/>
    <p:sldId id="401" r:id="rId11"/>
    <p:sldId id="402" r:id="rId12"/>
    <p:sldId id="352" r:id="rId13"/>
    <p:sldId id="403" r:id="rId14"/>
    <p:sldId id="405" r:id="rId15"/>
    <p:sldId id="406" r:id="rId16"/>
    <p:sldId id="410" r:id="rId17"/>
    <p:sldId id="412" r:id="rId18"/>
    <p:sldId id="417" r:id="rId19"/>
    <p:sldId id="416" r:id="rId20"/>
    <p:sldId id="464" r:id="rId21"/>
    <p:sldId id="414" r:id="rId22"/>
    <p:sldId id="444" r:id="rId23"/>
    <p:sldId id="411" r:id="rId24"/>
    <p:sldId id="423" r:id="rId25"/>
    <p:sldId id="424" r:id="rId26"/>
    <p:sldId id="425" r:id="rId27"/>
    <p:sldId id="441" r:id="rId28"/>
    <p:sldId id="466" r:id="rId29"/>
    <p:sldId id="419" r:id="rId30"/>
    <p:sldId id="442" r:id="rId31"/>
    <p:sldId id="436" r:id="rId32"/>
    <p:sldId id="443" r:id="rId33"/>
    <p:sldId id="437" r:id="rId34"/>
    <p:sldId id="438" r:id="rId35"/>
    <p:sldId id="404" r:id="rId36"/>
    <p:sldId id="468" r:id="rId37"/>
    <p:sldId id="448" r:id="rId38"/>
    <p:sldId id="407" r:id="rId39"/>
    <p:sldId id="456" r:id="rId40"/>
    <p:sldId id="469" r:id="rId41"/>
    <p:sldId id="470" r:id="rId42"/>
    <p:sldId id="447" r:id="rId43"/>
    <p:sldId id="445" r:id="rId44"/>
    <p:sldId id="450" r:id="rId45"/>
    <p:sldId id="440" r:id="rId46"/>
    <p:sldId id="429" r:id="rId47"/>
    <p:sldId id="433" r:id="rId48"/>
    <p:sldId id="455" r:id="rId49"/>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CC"/>
    <a:srgbClr val="4D4D4D"/>
    <a:srgbClr val="ED7601"/>
    <a:srgbClr val="ED7651"/>
    <a:srgbClr val="00A1D7"/>
    <a:srgbClr val="EA7502"/>
    <a:srgbClr val="E0D4EC"/>
    <a:srgbClr val="C0A8D8"/>
    <a:srgbClr val="A6A6A6"/>
    <a:srgbClr val="00A8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0" autoAdjust="0"/>
    <p:restoredTop sz="72119" autoAdjust="0"/>
  </p:normalViewPr>
  <p:slideViewPr>
    <p:cSldViewPr snapToGrid="0">
      <p:cViewPr varScale="1">
        <p:scale>
          <a:sx n="70" d="100"/>
          <a:sy n="70" d="100"/>
        </p:scale>
        <p:origin x="1088" y="60"/>
      </p:cViewPr>
      <p:guideLst/>
    </p:cSldViewPr>
  </p:slideViewPr>
  <p:outlineViewPr>
    <p:cViewPr>
      <p:scale>
        <a:sx n="33" d="100"/>
        <a:sy n="33" d="100"/>
      </p:scale>
      <p:origin x="0" y="-8676"/>
    </p:cViewPr>
  </p:outlineViewPr>
  <p:notesTextViewPr>
    <p:cViewPr>
      <p:scale>
        <a:sx n="1" d="1"/>
        <a:sy n="1" d="1"/>
      </p:scale>
      <p:origin x="0" y="0"/>
    </p:cViewPr>
  </p:notesTextViewPr>
  <p:sorterViewPr>
    <p:cViewPr>
      <p:scale>
        <a:sx n="68" d="100"/>
        <a:sy n="68" d="100"/>
      </p:scale>
      <p:origin x="0" y="-7504"/>
    </p:cViewPr>
  </p:sorterViewPr>
  <p:notesViewPr>
    <p:cSldViewPr snapToGrid="0">
      <p:cViewPr varScale="1">
        <p:scale>
          <a:sx n="78" d="100"/>
          <a:sy n="78" d="100"/>
        </p:scale>
        <p:origin x="2646" y="108"/>
      </p:cViewPr>
      <p:guideLst/>
    </p:cSldViewPr>
  </p:notesViewPr>
  <p:gridSpacing cx="152400" cy="1524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8" Type="http://schemas.openxmlformats.org/officeDocument/2006/relationships/customXml" Target="../customXml/item3.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ustomXml" Target="../customXml/item2.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EDCB4651-994C-4A05-908A-66ADEA5EDC91}" type="datetimeFigureOut">
              <a:rPr lang="en-US" smtClean="0"/>
              <a:t>8/12/2017</a:t>
            </a:fld>
            <a:endParaRPr lang="en-US"/>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1CBDBC33-3564-49A2-8036-8D79D7DDAA3D}" type="slidenum">
              <a:rPr lang="en-US" smtClean="0"/>
              <a:t>‹#›</a:t>
            </a:fld>
            <a:endParaRPr lang="en-US"/>
          </a:p>
        </p:txBody>
      </p:sp>
    </p:spTree>
    <p:extLst>
      <p:ext uri="{BB962C8B-B14F-4D97-AF65-F5344CB8AC3E}">
        <p14:creationId xmlns:p14="http://schemas.microsoft.com/office/powerpoint/2010/main" val="32936991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ACAD6E94-0E83-4310-99C7-588C3648E6ED}" type="datetimeFigureOut">
              <a:rPr lang="en-US" smtClean="0"/>
              <a:t>8/12/2017</a:t>
            </a:fld>
            <a:endParaRPr lang="en-US" dirty="0"/>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36DBF923-0254-49B9-B549-7C0BDDD02BB1}" type="slidenum">
              <a:rPr lang="en-US" smtClean="0"/>
              <a:t>‹#›</a:t>
            </a:fld>
            <a:endParaRPr lang="en-US" dirty="0"/>
          </a:p>
        </p:txBody>
      </p:sp>
    </p:spTree>
    <p:extLst>
      <p:ext uri="{BB962C8B-B14F-4D97-AF65-F5344CB8AC3E}">
        <p14:creationId xmlns:p14="http://schemas.microsoft.com/office/powerpoint/2010/main" val="3066207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DBF923-0254-49B9-B549-7C0BDDD02BB1}" type="slidenum">
              <a:rPr lang="en-US" smtClean="0"/>
              <a:t>3</a:t>
            </a:fld>
            <a:endParaRPr lang="en-US" dirty="0"/>
          </a:p>
        </p:txBody>
      </p:sp>
    </p:spTree>
    <p:extLst>
      <p:ext uri="{BB962C8B-B14F-4D97-AF65-F5344CB8AC3E}">
        <p14:creationId xmlns:p14="http://schemas.microsoft.com/office/powerpoint/2010/main" val="3764385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9550" y="1173163"/>
            <a:ext cx="4265613" cy="3198812"/>
          </a:xfrm>
        </p:spPr>
      </p:sp>
      <p:sp>
        <p:nvSpPr>
          <p:cNvPr id="3" name="Notes Placeholder 2"/>
          <p:cNvSpPr>
            <a:spLocks noGrp="1"/>
          </p:cNvSpPr>
          <p:nvPr>
            <p:ph type="body" idx="1"/>
          </p:nvPr>
        </p:nvSpPr>
        <p:spPr/>
        <p:txBody>
          <a:bodyPr/>
          <a:lstStyle/>
          <a:p>
            <a:endParaRPr lang="en-US" dirty="0"/>
          </a:p>
          <a:p>
            <a:r>
              <a:rPr lang="en-US" dirty="0"/>
              <a:t>The PDP moves through a series of major steps. Every project begins with the identification of issues. Safety is nearly always an important need, regardless of stated project needs, and it is often a common value among disparate stakeholders. Some projects may be driven by safety issues. Although some projects are not directly driven by a safety issue, safety performance may be affected by or may even influence the actions taken to address the primary issue. </a:t>
            </a:r>
          </a:p>
          <a:p>
            <a:r>
              <a:rPr lang="en-US" dirty="0"/>
              <a:t>At all levels of project development, substantive safety can be used to inform the process and to facilitate better transportation decisions. </a:t>
            </a:r>
          </a:p>
        </p:txBody>
      </p:sp>
      <p:sp>
        <p:nvSpPr>
          <p:cNvPr id="4" name="Slide Number Placeholder 3"/>
          <p:cNvSpPr>
            <a:spLocks noGrp="1"/>
          </p:cNvSpPr>
          <p:nvPr>
            <p:ph type="sldNum" sz="quarter" idx="10"/>
          </p:nvPr>
        </p:nvSpPr>
        <p:spPr/>
        <p:txBody>
          <a:bodyPr/>
          <a:lstStyle/>
          <a:p>
            <a:fld id="{CF56B87A-C94C-454D-9AA2-35C5F8DC9A2B}" type="slidenum">
              <a:rPr lang="en-US" smtClean="0"/>
              <a:pPr/>
              <a:t>13</a:t>
            </a:fld>
            <a:endParaRPr lang="en-US"/>
          </a:p>
        </p:txBody>
      </p:sp>
    </p:spTree>
    <p:extLst>
      <p:ext uri="{BB962C8B-B14F-4D97-AF65-F5344CB8AC3E}">
        <p14:creationId xmlns:p14="http://schemas.microsoft.com/office/powerpoint/2010/main" val="3291901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Current AASHTO design policy addresses the context in just two dimensions, characterizing location as urban or rural, and terrain as level, rolling, or mountainous. This framework has been in place since the first versions of the AASHTO Policies in the 1950s. It is based primarily on motor vehicle operational needs and the costs and practicality of project implementation for roads on new alignment in differing area types and terrain. </a:t>
            </a:r>
          </a:p>
          <a:p>
            <a:r>
              <a:rPr lang="en-US" sz="1200" b="0" i="0" u="none" strike="noStrike" kern="1200" baseline="0" dirty="0">
                <a:solidFill>
                  <a:schemeClr val="tx1"/>
                </a:solidFill>
                <a:latin typeface="+mn-lt"/>
                <a:ea typeface="+mn-ea"/>
                <a:cs typeface="+mn-cs"/>
              </a:rPr>
              <a:t>A much more robust framework is needed that further differentiates important external controls on appropriate geometric solutions. The need for a more robust framework is primarily associated with the need to tailor the geometric design process for contexts in which multi-modal travel, and in particular pedestrian and other vulnerable user mobility and safety, should be the predominant concern. </a:t>
            </a:r>
            <a:endParaRPr lang="en-US" dirty="0"/>
          </a:p>
        </p:txBody>
      </p:sp>
      <p:sp>
        <p:nvSpPr>
          <p:cNvPr id="4" name="Slide Number Placeholder 3"/>
          <p:cNvSpPr>
            <a:spLocks noGrp="1"/>
          </p:cNvSpPr>
          <p:nvPr>
            <p:ph type="sldNum" sz="quarter" idx="10"/>
          </p:nvPr>
        </p:nvSpPr>
        <p:spPr/>
        <p:txBody>
          <a:bodyPr/>
          <a:lstStyle/>
          <a:p>
            <a:fld id="{36DBF923-0254-49B9-B549-7C0BDDD02BB1}" type="slidenum">
              <a:rPr lang="en-US" smtClean="0"/>
              <a:t>14</a:t>
            </a:fld>
            <a:endParaRPr lang="en-US" dirty="0"/>
          </a:p>
        </p:txBody>
      </p:sp>
    </p:spTree>
    <p:extLst>
      <p:ext uri="{BB962C8B-B14F-4D97-AF65-F5344CB8AC3E}">
        <p14:creationId xmlns:p14="http://schemas.microsoft.com/office/powerpoint/2010/main" val="2555167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 current model for converting land use into useable context definitions for a geometric design framework is that developed in the Institute of Transportation Engineers (ITE), </a:t>
            </a:r>
            <a:r>
              <a:rPr lang="en-US" sz="1200" b="0" i="1" u="none" strike="noStrike" kern="1200" baseline="0" dirty="0">
                <a:solidFill>
                  <a:schemeClr val="tx1"/>
                </a:solidFill>
                <a:latin typeface="+mn-lt"/>
                <a:ea typeface="+mn-ea"/>
                <a:cs typeface="+mn-cs"/>
              </a:rPr>
              <a:t>Designing Walkable Urban Thoroughfares: A Context Sensitive Approach –ITE Recommended Practice </a:t>
            </a:r>
          </a:p>
          <a:p>
            <a:endParaRPr lang="en-US" sz="1200" b="0" i="1"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more nuanced context definitions better reflect the range of land uses, and most importantly, address the expected presence of and unique requirements associated with pedestrians and bicyclists. </a:t>
            </a:r>
            <a:endParaRPr lang="en-US" dirty="0"/>
          </a:p>
        </p:txBody>
      </p:sp>
      <p:sp>
        <p:nvSpPr>
          <p:cNvPr id="4" name="Slide Number Placeholder 3"/>
          <p:cNvSpPr>
            <a:spLocks noGrp="1"/>
          </p:cNvSpPr>
          <p:nvPr>
            <p:ph type="sldNum" sz="quarter" idx="10"/>
          </p:nvPr>
        </p:nvSpPr>
        <p:spPr/>
        <p:txBody>
          <a:bodyPr/>
          <a:lstStyle/>
          <a:p>
            <a:fld id="{36DBF923-0254-49B9-B549-7C0BDDD02BB1}" type="slidenum">
              <a:rPr lang="en-US" smtClean="0"/>
              <a:t>15</a:t>
            </a:fld>
            <a:endParaRPr lang="en-US" dirty="0"/>
          </a:p>
        </p:txBody>
      </p:sp>
    </p:spTree>
    <p:extLst>
      <p:ext uri="{BB962C8B-B14F-4D97-AF65-F5344CB8AC3E}">
        <p14:creationId xmlns:p14="http://schemas.microsoft.com/office/powerpoint/2010/main" val="2024539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importance of a more robust context zone definition is illustrated in these figures. </a:t>
            </a:r>
          </a:p>
          <a:p>
            <a:r>
              <a:rPr lang="en-US" sz="1200" b="0" i="0" u="none" strike="noStrike" kern="1200" baseline="0" dirty="0">
                <a:solidFill>
                  <a:schemeClr val="tx1"/>
                </a:solidFill>
                <a:latin typeface="+mn-lt"/>
                <a:ea typeface="+mn-ea"/>
                <a:cs typeface="+mn-cs"/>
              </a:rPr>
              <a:t>The research team performed an analysis of the safety performance of roads in Cook County, Illinois (which includes the City of Chicago) using the context zone definitions in the previous Figure.</a:t>
            </a:r>
          </a:p>
          <a:p>
            <a:r>
              <a:rPr lang="en-US" sz="1200" b="0" i="0" u="none" strike="noStrike" kern="1200" baseline="0" dirty="0">
                <a:solidFill>
                  <a:schemeClr val="tx1"/>
                </a:solidFill>
                <a:latin typeface="+mn-lt"/>
                <a:ea typeface="+mn-ea"/>
                <a:cs typeface="+mn-cs"/>
              </a:rPr>
              <a:t>Within Context Zones 1 and 2 the primary transportation modes are motor vehicles – both passenger cars and trucks. Context zone 1 may include special vehicle types associated with the nature of the land use. These may include logging or other resource recovery trucks, recreational vehicles including towed carriers for boats and other equipment, and bicycles. Although pedestrians are not excluded, their presence in context zones 1 and 2 is typically of sufficient rarity that their presence does not create special roadway design demands. </a:t>
            </a:r>
          </a:p>
          <a:p>
            <a:r>
              <a:rPr lang="en-US" sz="1200" b="0" i="0" u="none" strike="noStrike" kern="1200" baseline="0" dirty="0">
                <a:solidFill>
                  <a:schemeClr val="tx1"/>
                </a:solidFill>
                <a:latin typeface="+mn-lt"/>
                <a:ea typeface="+mn-ea"/>
                <a:cs typeface="+mn-cs"/>
              </a:rPr>
              <a:t>Context zone 3 has sufficient development by type and density such that non-motorized road users are present with some regularity. As such, the design and operation of the roadway must consider their presence. In the suburban environment the primary operational concerns remain the movement of vehicles, but 1) transit buses may be present; 2) pedestrians crossing major intersections are a concern; and 3) bicycle traffic may be present, particularly where such routes serve or are adjacent to land uses such as schools and parks. </a:t>
            </a:r>
          </a:p>
          <a:p>
            <a:r>
              <a:rPr lang="en-US" sz="1200" b="0" i="0" u="none" strike="noStrike" kern="1200" baseline="0" dirty="0">
                <a:solidFill>
                  <a:schemeClr val="tx1"/>
                </a:solidFill>
                <a:latin typeface="+mn-lt"/>
                <a:ea typeface="+mn-ea"/>
                <a:cs typeface="+mn-cs"/>
              </a:rPr>
              <a:t>With context zone 4 land use type and density progress to more urban forms. Pedestrian travel within the right-of-way should be expected, including the crossing of pedestrians at intersections. Intersection frequency may be greater, driveways more prevalent, and in some cases on-street parking common or necessary to support the adjacent land use. Within this context zone buses and trucks also operate, with many of the latter supporting retail and commercial development. Because of the prevalence of pedestrian activity, traffic operations in context zone 4 should emphasize lower speeds to minimize both the frequency and severity of vehicle/pedestrian conflicts. </a:t>
            </a:r>
          </a:p>
          <a:p>
            <a:r>
              <a:rPr lang="en-US" sz="1200" b="0" i="0" u="none" strike="noStrike" kern="1200" baseline="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36DBF923-0254-49B9-B549-7C0BDDD02BB1}" type="slidenum">
              <a:rPr lang="en-US" smtClean="0"/>
              <a:t>16</a:t>
            </a:fld>
            <a:endParaRPr lang="en-US" dirty="0"/>
          </a:p>
        </p:txBody>
      </p:sp>
    </p:spTree>
    <p:extLst>
      <p:ext uri="{BB962C8B-B14F-4D97-AF65-F5344CB8AC3E}">
        <p14:creationId xmlns:p14="http://schemas.microsoft.com/office/powerpoint/2010/main" val="29160493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With context zones 5 and 6, the land use types and density are pure urban form. The street environment serves high volumes of pedestrians. Transit is prevalent and may be the most significant vehicular element. Trucks and freight vehicles are present to serve the commercial land uses, but their operations may be restricted to off peak time periods. Within these context zones, road design issues typically include allocation of cross section and intersection design. Intersection design and operations should favor the safe accommodation of pedestrian travel. This may mean limiting the use of turning lanes, provision for pedestrian only signal phasing, and signal progression that produces very low speeds. Within these zones the concept of LOS for vehicles as classically understood does not apply. </a:t>
            </a:r>
            <a:endParaRPr lang="en-US" sz="1200" b="1" i="1" u="none" strike="noStrike" kern="1200" baseline="0" dirty="0">
              <a:solidFill>
                <a:schemeClr val="tx1"/>
              </a:solidFill>
              <a:latin typeface="+mn-lt"/>
              <a:ea typeface="+mn-ea"/>
              <a:cs typeface="+mn-cs"/>
            </a:endParaRPr>
          </a:p>
          <a:p>
            <a:endParaRPr lang="en-US" sz="1200" b="1" i="1" u="none" strike="noStrike" kern="1200" baseline="0" dirty="0">
              <a:solidFill>
                <a:schemeClr val="tx1"/>
              </a:solidFill>
              <a:latin typeface="+mn-lt"/>
              <a:ea typeface="+mn-ea"/>
              <a:cs typeface="+mn-cs"/>
            </a:endParaRPr>
          </a:p>
          <a:p>
            <a:r>
              <a:rPr lang="en-US" sz="1200" b="1" i="1" u="none" strike="noStrike" kern="1200" baseline="0" dirty="0">
                <a:solidFill>
                  <a:schemeClr val="tx1"/>
                </a:solidFill>
                <a:latin typeface="+mn-lt"/>
                <a:ea typeface="+mn-ea"/>
                <a:cs typeface="+mn-cs"/>
              </a:rPr>
              <a:t>The substantive risk profile as it relates to road users and crash type throughout the road network is highly sensitive to context. Design policy and process in its formulation and application should be adapted to provide appropriate focus, design controls, dimensions, and approaches that address the unique and differing inherent risks associated with each type of roadway in each of the land use contexts. </a:t>
            </a:r>
            <a:endParaRPr lang="en-US" dirty="0"/>
          </a:p>
        </p:txBody>
      </p:sp>
      <p:sp>
        <p:nvSpPr>
          <p:cNvPr id="4" name="Slide Number Placeholder 3"/>
          <p:cNvSpPr>
            <a:spLocks noGrp="1"/>
          </p:cNvSpPr>
          <p:nvPr>
            <p:ph type="sldNum" sz="quarter" idx="10"/>
          </p:nvPr>
        </p:nvSpPr>
        <p:spPr/>
        <p:txBody>
          <a:bodyPr/>
          <a:lstStyle/>
          <a:p>
            <a:fld id="{36DBF923-0254-49B9-B549-7C0BDDD02BB1}" type="slidenum">
              <a:rPr lang="en-US" smtClean="0"/>
              <a:t>17</a:t>
            </a:fld>
            <a:endParaRPr lang="en-US" dirty="0"/>
          </a:p>
        </p:txBody>
      </p:sp>
    </p:spTree>
    <p:extLst>
      <p:ext uri="{BB962C8B-B14F-4D97-AF65-F5344CB8AC3E}">
        <p14:creationId xmlns:p14="http://schemas.microsoft.com/office/powerpoint/2010/main" val="1584158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Based on the analysis done for the Chicago area in Figure 27 and other information contained in the AASHTO HSM, a safety performance framework is evident to guide the thought process and priorities of design engineers. This is shown in Figure 29. </a:t>
            </a:r>
            <a:endParaRPr lang="en-US" dirty="0"/>
          </a:p>
        </p:txBody>
      </p:sp>
      <p:sp>
        <p:nvSpPr>
          <p:cNvPr id="4" name="Slide Number Placeholder 3"/>
          <p:cNvSpPr>
            <a:spLocks noGrp="1"/>
          </p:cNvSpPr>
          <p:nvPr>
            <p:ph type="sldNum" sz="quarter" idx="10"/>
          </p:nvPr>
        </p:nvSpPr>
        <p:spPr/>
        <p:txBody>
          <a:bodyPr/>
          <a:lstStyle/>
          <a:p>
            <a:fld id="{36DBF923-0254-49B9-B549-7C0BDDD02BB1}" type="slidenum">
              <a:rPr lang="en-US" smtClean="0"/>
              <a:t>18</a:t>
            </a:fld>
            <a:endParaRPr lang="en-US" dirty="0"/>
          </a:p>
        </p:txBody>
      </p:sp>
    </p:spTree>
    <p:extLst>
      <p:ext uri="{BB962C8B-B14F-4D97-AF65-F5344CB8AC3E}">
        <p14:creationId xmlns:p14="http://schemas.microsoft.com/office/powerpoint/2010/main" val="1522805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Figure 28 describes the functional operational needs, values, and road user types associated with each cell in the basic framework. Functionality ranges from accessibility to mobility; with the latter further described by reliability. Road users for which the design should routinely serve range from one vehicle type (for special purpose roads), to motor vehicles only, to the full range of users including vulnerable road users. </a:t>
            </a:r>
            <a:endParaRPr lang="en-US" dirty="0"/>
          </a:p>
        </p:txBody>
      </p:sp>
      <p:sp>
        <p:nvSpPr>
          <p:cNvPr id="4" name="Slide Number Placeholder 3"/>
          <p:cNvSpPr>
            <a:spLocks noGrp="1"/>
          </p:cNvSpPr>
          <p:nvPr>
            <p:ph type="sldNum" sz="quarter" idx="10"/>
          </p:nvPr>
        </p:nvSpPr>
        <p:spPr/>
        <p:txBody>
          <a:bodyPr/>
          <a:lstStyle/>
          <a:p>
            <a:fld id="{36DBF923-0254-49B9-B549-7C0BDDD02BB1}" type="slidenum">
              <a:rPr lang="en-US" smtClean="0"/>
              <a:t>19</a:t>
            </a:fld>
            <a:endParaRPr lang="en-US" dirty="0"/>
          </a:p>
        </p:txBody>
      </p:sp>
    </p:spTree>
    <p:extLst>
      <p:ext uri="{BB962C8B-B14F-4D97-AF65-F5344CB8AC3E}">
        <p14:creationId xmlns:p14="http://schemas.microsoft.com/office/powerpoint/2010/main" val="3499077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Figure 24 demonstrates the range of possible problems associated with the three project types. A project on new location will always involve addressing a mobility problem, accessibility issue, or both. An important process step for new location projects is a full stakeholder discussion and agreement on how the travel modes will be accommodated, including motor vehicles, freight, transit, pedestrians, and bicycles.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Confirming and potentially expanding the problem definition based on stakeholder input is a key process step. A 3R project may proceed with additional features added without changing the basic project definition or purpose of the project. But depending on the project specifics and additional problems suggested, the scope of the project, applicable type, and design approach may significantly change. </a:t>
            </a:r>
          </a:p>
          <a:p>
            <a:r>
              <a:rPr lang="en-US" sz="1200" b="1" i="1" u="none" strike="noStrike" kern="1200" baseline="0" dirty="0">
                <a:solidFill>
                  <a:schemeClr val="tx1"/>
                </a:solidFill>
                <a:latin typeface="+mn-lt"/>
                <a:ea typeface="+mn-ea"/>
                <a:cs typeface="+mn-cs"/>
              </a:rPr>
              <a:t>An effective and responsive highway design process resolves problem definition and designates the appropriate project type early in the process. </a:t>
            </a:r>
            <a:endParaRPr lang="en-US" dirty="0"/>
          </a:p>
        </p:txBody>
      </p:sp>
      <p:sp>
        <p:nvSpPr>
          <p:cNvPr id="4" name="Slide Number Placeholder 3"/>
          <p:cNvSpPr>
            <a:spLocks noGrp="1"/>
          </p:cNvSpPr>
          <p:nvPr>
            <p:ph type="sldNum" sz="quarter" idx="10"/>
          </p:nvPr>
        </p:nvSpPr>
        <p:spPr/>
        <p:txBody>
          <a:bodyPr/>
          <a:lstStyle/>
          <a:p>
            <a:fld id="{36DBF923-0254-49B9-B549-7C0BDDD02BB1}" type="slidenum">
              <a:rPr lang="en-US" smtClean="0"/>
              <a:t>21</a:t>
            </a:fld>
            <a:endParaRPr lang="en-US" dirty="0"/>
          </a:p>
        </p:txBody>
      </p:sp>
    </p:spTree>
    <p:extLst>
      <p:ext uri="{BB962C8B-B14F-4D97-AF65-F5344CB8AC3E}">
        <p14:creationId xmlns:p14="http://schemas.microsoft.com/office/powerpoint/2010/main" val="1804212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Reconstruction and </a:t>
            </a:r>
            <a:r>
              <a:rPr lang="en-US" dirty="0" err="1"/>
              <a:t>3R</a:t>
            </a:r>
            <a:endParaRPr lang="en-US" dirty="0"/>
          </a:p>
          <a:p>
            <a:endParaRPr lang="en-US" dirty="0"/>
          </a:p>
          <a:p>
            <a:r>
              <a:rPr lang="en-US" dirty="0"/>
              <a:t>Why spend funds to upgrade</a:t>
            </a:r>
            <a:r>
              <a:rPr lang="en-US" baseline="0" dirty="0"/>
              <a:t> to a standard that will not address a problem with the efficiency or safety in the operations?</a:t>
            </a:r>
          </a:p>
          <a:p>
            <a:endParaRPr lang="en-US" baseline="0" dirty="0"/>
          </a:p>
          <a:p>
            <a:r>
              <a:rPr lang="en-US" baseline="0" dirty="0"/>
              <a:t>This allows designers to focus on solving problems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36DBF923-0254-49B9-B549-7C0BDDD02BB1}" type="slidenum">
              <a:rPr lang="en-US" smtClean="0"/>
              <a:t>22</a:t>
            </a:fld>
            <a:endParaRPr lang="en-US" dirty="0"/>
          </a:p>
        </p:txBody>
      </p:sp>
    </p:spTree>
    <p:extLst>
      <p:ext uri="{BB962C8B-B14F-4D97-AF65-F5344CB8AC3E}">
        <p14:creationId xmlns:p14="http://schemas.microsoft.com/office/powerpoint/2010/main" val="2347736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New roads or projects on new alignment are different from other project types. First, a new road is typically built to address problems of access and/or mobility only (and not to address an existing safety problem). New roads will substantially change the surrounding land use. In many cases, such changes are not only positive but intentional. Providing access to land creates development opportunities. Segmentation of large parcels such as agricultural land changes the economics and potential value of such lands. Existing regional and local travel patterns will substantially change, as the new road presents re-routing opportunities. </a:t>
            </a:r>
          </a:p>
          <a:p>
            <a:r>
              <a:rPr lang="en-US" sz="1200" b="0" i="0" u="none" strike="noStrike" kern="1200" baseline="0" dirty="0">
                <a:solidFill>
                  <a:schemeClr val="tx1"/>
                </a:solidFill>
                <a:latin typeface="+mn-lt"/>
                <a:ea typeface="+mn-ea"/>
                <a:cs typeface="+mn-cs"/>
              </a:rPr>
              <a:t>Forecast traffic volumes and travel patterns are inherently more uncertain for new roads. Travel behavior including speed, crashes, and conflicts may be estimated based on tools and models, but the actual route choices of potential users are unknown prior to opening of the road. </a:t>
            </a:r>
            <a:endParaRPr lang="en-US" dirty="0"/>
          </a:p>
        </p:txBody>
      </p:sp>
      <p:sp>
        <p:nvSpPr>
          <p:cNvPr id="4" name="Slide Number Placeholder 3"/>
          <p:cNvSpPr>
            <a:spLocks noGrp="1"/>
          </p:cNvSpPr>
          <p:nvPr>
            <p:ph type="sldNum" sz="quarter" idx="10"/>
          </p:nvPr>
        </p:nvSpPr>
        <p:spPr/>
        <p:txBody>
          <a:bodyPr/>
          <a:lstStyle/>
          <a:p>
            <a:fld id="{36DBF923-0254-49B9-B549-7C0BDDD02BB1}" type="slidenum">
              <a:rPr lang="en-US" smtClean="0"/>
              <a:t>23</a:t>
            </a:fld>
            <a:endParaRPr lang="en-US" dirty="0"/>
          </a:p>
        </p:txBody>
      </p:sp>
    </p:spTree>
    <p:extLst>
      <p:ext uri="{BB962C8B-B14F-4D97-AF65-F5344CB8AC3E}">
        <p14:creationId xmlns:p14="http://schemas.microsoft.com/office/powerpoint/2010/main" val="673463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History of highway design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Growth in knowledge of design effects on roadway performance, </a:t>
            </a: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Research on operations and safety</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Changes in emphasis and importance of road design and </a:t>
            </a:r>
            <a:r>
              <a:rPr kumimoji="0" lang="en-US" altLang="en-US" sz="1200" b="0" i="0" u="none" strike="noStrike" cap="none" normalizeH="0" baseline="0" dirty="0">
                <a:ln>
                  <a:noFill/>
                </a:ln>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rPr>
              <a:t>all road users</a:t>
            </a: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err="1">
                <a:ln>
                  <a:noFill/>
                </a:ln>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rPr>
              <a:t>Peds</a:t>
            </a:r>
            <a:endParaRPr kumimoji="0" lang="en-US" altLang="en-US" sz="1200" b="0" i="0" u="none" strike="noStrike" cap="none" normalizeH="0" baseline="0" dirty="0">
              <a:ln>
                <a:noFill/>
              </a:ln>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rPr>
              <a:t>Bikes </a:t>
            </a: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rPr>
              <a:t>Transit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Legal framework that shapes implementation of public infrastructure</a:t>
            </a: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regulatory requirements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Advances in technology that facilitate roadway design </a:t>
            </a: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Computer programs do the dimensional design faster</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200" b="0" i="0" u="none" strike="noStrike" cap="none" normalizeH="0" baseline="0" dirty="0">
                <a:ln>
                  <a:no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Growing and seemingly permanent condition of </a:t>
            </a:r>
            <a:r>
              <a:rPr kumimoji="0" lang="en-US" altLang="en-US" sz="1200" b="0" i="0" u="none" strike="noStrike" cap="none" normalizeH="0" baseline="0" dirty="0">
                <a:ln>
                  <a:noFill/>
                </a:ln>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rPr>
              <a:t>limited resources </a:t>
            </a:r>
            <a:r>
              <a:rPr kumimoji="0" lang="en-US" altLang="en-US" sz="1200" b="0" i="0" u="none" strike="noStrike" cap="none" normalizeH="0" baseline="0" dirty="0">
                <a:ln>
                  <a:no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for </a:t>
            </a:r>
          </a:p>
          <a:p>
            <a:pPr marL="742950" lvl="1" indent="-285750" eaLnBrk="0" fontAlgn="base" hangingPunct="0">
              <a:spcBef>
                <a:spcPct val="0"/>
              </a:spcBef>
              <a:spcAft>
                <a:spcPct val="0"/>
              </a:spcAft>
              <a:buFont typeface="Arial" panose="020B0604020202020204" pitchFamily="34" charset="0"/>
              <a:buChar char="•"/>
            </a:pPr>
            <a:r>
              <a:rPr kumimoji="0" lang="en-US" altLang="en-US" sz="1200" b="0" i="0" u="none" strike="noStrike" cap="none" normalizeH="0" baseline="0" dirty="0">
                <a:ln>
                  <a:no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Construction</a:t>
            </a:r>
          </a:p>
          <a:p>
            <a:pPr marL="742950" lvl="1" indent="-285750" eaLnBrk="0" fontAlgn="base" hangingPunct="0">
              <a:spcBef>
                <a:spcPct val="0"/>
              </a:spcBef>
              <a:spcAft>
                <a:spcPct val="0"/>
              </a:spcAft>
              <a:buFont typeface="Arial" panose="020B0604020202020204" pitchFamily="34" charset="0"/>
              <a:buChar char="•"/>
            </a:pPr>
            <a:r>
              <a:rPr kumimoji="0" lang="en-US" altLang="en-US" sz="1200" b="0" i="0" u="none" strike="noStrike" cap="none" normalizeH="0" baseline="0" dirty="0">
                <a:ln>
                  <a:no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Operation</a:t>
            </a:r>
          </a:p>
          <a:p>
            <a:pPr marL="742950" lvl="1" indent="-285750" eaLnBrk="0" fontAlgn="base" hangingPunct="0">
              <a:spcBef>
                <a:spcPct val="0"/>
              </a:spcBef>
              <a:spcAft>
                <a:spcPct val="0"/>
              </a:spcAft>
              <a:buFont typeface="Arial" panose="020B0604020202020204" pitchFamily="34" charset="0"/>
              <a:buChar char="•"/>
            </a:pPr>
            <a:r>
              <a:rPr kumimoji="0" lang="en-US" altLang="en-US" sz="1200" b="0" i="0" u="none" strike="noStrike" cap="none" normalizeH="0" baseline="0" dirty="0">
                <a:ln>
                  <a:no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Maintenance of roads </a:t>
            </a:r>
            <a:endParaRPr kumimoji="0" lang="en-US" altLang="en-US" sz="1200" b="0" i="0" u="none" strike="noStrike" cap="none" normalizeH="0" baseline="0" dirty="0">
              <a:ln>
                <a:noFill/>
              </a:ln>
              <a:solidFill>
                <a:schemeClr val="bg1"/>
              </a:solidFill>
              <a:effectLst/>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CF56B87A-C94C-454D-9AA2-35C5F8DC9A2B}" type="slidenum">
              <a:rPr lang="en-US" smtClean="0"/>
              <a:pPr/>
              <a:t>4</a:t>
            </a:fld>
            <a:endParaRPr lang="en-US"/>
          </a:p>
        </p:txBody>
      </p:sp>
    </p:spTree>
    <p:extLst>
      <p:ext uri="{BB962C8B-B14F-4D97-AF65-F5344CB8AC3E}">
        <p14:creationId xmlns:p14="http://schemas.microsoft.com/office/powerpoint/2010/main" val="3964743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By definition, a reconstruction project involves a roadway already in place and functioning. Similarly, a new construction project (one on new alignment) introduces a new transportation corridor where none exists. The following differences are evident: </a:t>
            </a:r>
          </a:p>
          <a:p>
            <a:r>
              <a:rPr lang="en-US" sz="1200" b="0" i="0" u="none" strike="noStrike" kern="1200" baseline="0" dirty="0">
                <a:solidFill>
                  <a:schemeClr val="tx1"/>
                </a:solidFill>
                <a:latin typeface="+mn-lt"/>
                <a:ea typeface="+mn-ea"/>
                <a:cs typeface="+mn-cs"/>
              </a:rPr>
              <a:t>• With an existing road, the abutting land use has developed around the mobility and access provided by the road; with a road on new alignment the road itself always produces significant change (positive and potentially negative). </a:t>
            </a:r>
          </a:p>
          <a:p>
            <a:r>
              <a:rPr lang="en-US" sz="1200" b="0" i="0" u="none" strike="noStrike" kern="1200" baseline="0" dirty="0">
                <a:solidFill>
                  <a:schemeClr val="tx1"/>
                </a:solidFill>
                <a:latin typeface="+mn-lt"/>
                <a:ea typeface="+mn-ea"/>
                <a:cs typeface="+mn-cs"/>
              </a:rPr>
              <a:t>• With an existing road, there is a clear and well-understood operational and safety performance history; none exists for a road on new alignment. </a:t>
            </a:r>
          </a:p>
          <a:p>
            <a:r>
              <a:rPr lang="en-US" sz="1200" b="0" i="0" u="none" strike="noStrike" kern="1200" baseline="0" dirty="0">
                <a:solidFill>
                  <a:schemeClr val="tx1"/>
                </a:solidFill>
                <a:latin typeface="+mn-lt"/>
                <a:ea typeface="+mn-ea"/>
                <a:cs typeface="+mn-cs"/>
              </a:rPr>
              <a:t>• The costs of construction and constructability of each project type are based on significantly different factors. </a:t>
            </a:r>
          </a:p>
        </p:txBody>
      </p:sp>
      <p:sp>
        <p:nvSpPr>
          <p:cNvPr id="4" name="Slide Number Placeholder 3"/>
          <p:cNvSpPr>
            <a:spLocks noGrp="1"/>
          </p:cNvSpPr>
          <p:nvPr>
            <p:ph type="sldNum" sz="quarter" idx="10"/>
          </p:nvPr>
        </p:nvSpPr>
        <p:spPr/>
        <p:txBody>
          <a:bodyPr/>
          <a:lstStyle/>
          <a:p>
            <a:fld id="{36DBF923-0254-49B9-B549-7C0BDDD02BB1}" type="slidenum">
              <a:rPr lang="en-US" smtClean="0"/>
              <a:t>24</a:t>
            </a:fld>
            <a:endParaRPr lang="en-US" dirty="0"/>
          </a:p>
        </p:txBody>
      </p:sp>
    </p:spTree>
    <p:extLst>
      <p:ext uri="{BB962C8B-B14F-4D97-AF65-F5344CB8AC3E}">
        <p14:creationId xmlns:p14="http://schemas.microsoft.com/office/powerpoint/2010/main" val="40896182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DBF923-0254-49B9-B549-7C0BDDD02BB1}" type="slidenum">
              <a:rPr lang="en-US" smtClean="0"/>
              <a:t>25</a:t>
            </a:fld>
            <a:endParaRPr lang="en-US" dirty="0"/>
          </a:p>
        </p:txBody>
      </p:sp>
    </p:spTree>
    <p:extLst>
      <p:ext uri="{BB962C8B-B14F-4D97-AF65-F5344CB8AC3E}">
        <p14:creationId xmlns:p14="http://schemas.microsoft.com/office/powerpoint/2010/main" val="29296341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000" dirty="0">
                <a:solidFill>
                  <a:schemeClr val="bg1"/>
                </a:solidFill>
              </a:rPr>
              <a:t>Design Year Traffic</a:t>
            </a:r>
          </a:p>
          <a:p>
            <a:r>
              <a:rPr lang="en-US" sz="4000" dirty="0">
                <a:solidFill>
                  <a:srgbClr val="FFFF00"/>
                </a:solidFill>
              </a:rPr>
              <a:t>Service Life Traffic</a:t>
            </a:r>
          </a:p>
          <a:p>
            <a:r>
              <a:rPr lang="en-US" sz="4000" dirty="0">
                <a:solidFill>
                  <a:schemeClr val="bg1"/>
                </a:solidFill>
              </a:rPr>
              <a:t>Design or Target Speed</a:t>
            </a:r>
          </a:p>
          <a:p>
            <a:r>
              <a:rPr lang="en-US" sz="4000" dirty="0">
                <a:solidFill>
                  <a:schemeClr val="bg1"/>
                </a:solidFill>
              </a:rPr>
              <a:t>Design Operating Conditions</a:t>
            </a:r>
          </a:p>
          <a:p>
            <a:pPr lvl="1"/>
            <a:r>
              <a:rPr lang="en-US" sz="4000" dirty="0">
                <a:solidFill>
                  <a:schemeClr val="bg1"/>
                </a:solidFill>
              </a:rPr>
              <a:t>Design Level of Service</a:t>
            </a:r>
          </a:p>
          <a:p>
            <a:pPr lvl="1"/>
            <a:r>
              <a:rPr lang="en-US" sz="4000" dirty="0">
                <a:solidFill>
                  <a:srgbClr val="FFFF00"/>
                </a:solidFill>
              </a:rPr>
              <a:t>Travel Time Reliability</a:t>
            </a:r>
          </a:p>
          <a:p>
            <a:r>
              <a:rPr lang="en-US" sz="4000" dirty="0">
                <a:solidFill>
                  <a:schemeClr val="bg1"/>
                </a:solidFill>
              </a:rPr>
              <a:t>Road User Attributes</a:t>
            </a:r>
          </a:p>
          <a:p>
            <a:endParaRPr lang="en-US" dirty="0"/>
          </a:p>
        </p:txBody>
      </p:sp>
      <p:sp>
        <p:nvSpPr>
          <p:cNvPr id="4" name="Slide Number Placeholder 3"/>
          <p:cNvSpPr>
            <a:spLocks noGrp="1"/>
          </p:cNvSpPr>
          <p:nvPr>
            <p:ph type="sldNum" sz="quarter" idx="10"/>
          </p:nvPr>
        </p:nvSpPr>
        <p:spPr/>
        <p:txBody>
          <a:bodyPr/>
          <a:lstStyle/>
          <a:p>
            <a:fld id="{36DBF923-0254-49B9-B549-7C0BDDD02BB1}" type="slidenum">
              <a:rPr lang="en-US" smtClean="0"/>
              <a:t>29</a:t>
            </a:fld>
            <a:endParaRPr lang="en-US" dirty="0"/>
          </a:p>
        </p:txBody>
      </p:sp>
    </p:spTree>
    <p:extLst>
      <p:ext uri="{BB962C8B-B14F-4D97-AF65-F5344CB8AC3E}">
        <p14:creationId xmlns:p14="http://schemas.microsoft.com/office/powerpoint/2010/main" val="3485890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historic anomaly of the geometric design process is the disconnect between the nominal forecast design year (typically 30 years or less) and the expected useful physical life of roadway infrastructure. Right-of-way, road grading, storm sewer, and structural elements have practical service lives of 75 years or more. A current trend in pavement design is for longer-lasting pavement—up to 50 years or more. Major river crossings such as tunnels or long span bridges are designed assuming at least 100 years of life. These much longer functional lives conflict with the much shorter timeframes for which design year traffic is typically developed.</a:t>
            </a:r>
            <a:endParaRPr lang="en-US" dirty="0"/>
          </a:p>
        </p:txBody>
      </p:sp>
      <p:sp>
        <p:nvSpPr>
          <p:cNvPr id="4" name="Slide Number Placeholder 3"/>
          <p:cNvSpPr>
            <a:spLocks noGrp="1"/>
          </p:cNvSpPr>
          <p:nvPr>
            <p:ph type="sldNum" sz="quarter" idx="10"/>
          </p:nvPr>
        </p:nvSpPr>
        <p:spPr/>
        <p:txBody>
          <a:bodyPr/>
          <a:lstStyle/>
          <a:p>
            <a:fld id="{36DBF923-0254-49B9-B549-7C0BDDD02BB1}" type="slidenum">
              <a:rPr lang="en-US" smtClean="0"/>
              <a:t>30</a:t>
            </a:fld>
            <a:endParaRPr lang="en-US" dirty="0"/>
          </a:p>
        </p:txBody>
      </p:sp>
    </p:spTree>
    <p:extLst>
      <p:ext uri="{BB962C8B-B14F-4D97-AF65-F5344CB8AC3E}">
        <p14:creationId xmlns:p14="http://schemas.microsoft.com/office/powerpoint/2010/main" val="25976422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Implications of the proposed reconstruction design process</a:t>
            </a:r>
            <a:br>
              <a:rPr lang="en-US" dirty="0"/>
            </a:br>
            <a:r>
              <a:rPr lang="en-US" dirty="0"/>
              <a:t/>
            </a:r>
            <a:br>
              <a:rPr lang="en-US" dirty="0"/>
            </a:br>
            <a:r>
              <a:rPr lang="en-US" dirty="0"/>
              <a:t>Each project is uniquely designed to reflect the context</a:t>
            </a:r>
            <a:br>
              <a:rPr lang="en-US" dirty="0"/>
            </a:br>
            <a:r>
              <a:rPr lang="en-US" dirty="0"/>
              <a:t/>
            </a:r>
            <a:br>
              <a:rPr lang="en-US" dirty="0"/>
            </a:br>
            <a:r>
              <a:rPr lang="en-US" dirty="0"/>
              <a:t>Cost effectiveness is directly embedded in the solution</a:t>
            </a:r>
            <a:br>
              <a:rPr lang="en-US" dirty="0"/>
            </a:br>
            <a:r>
              <a:rPr lang="en-US" dirty="0"/>
              <a:t/>
            </a:r>
            <a:br>
              <a:rPr lang="en-US" dirty="0"/>
            </a:br>
            <a:r>
              <a:rPr lang="en-US" dirty="0"/>
              <a:t>No design exceptions – the right answer</a:t>
            </a:r>
            <a:br>
              <a:rPr lang="en-US" dirty="0"/>
            </a:br>
            <a:r>
              <a:rPr lang="en-US" dirty="0"/>
              <a:t/>
            </a:r>
            <a:br>
              <a:rPr lang="en-US" dirty="0"/>
            </a:br>
            <a:r>
              <a:rPr lang="en-US" dirty="0"/>
              <a:t>Agencies should be spending less on projects than they do now</a:t>
            </a:r>
          </a:p>
          <a:p>
            <a:endParaRPr lang="en-US" dirty="0"/>
          </a:p>
          <a:p>
            <a:r>
              <a:rPr lang="en-US" dirty="0"/>
              <a:t>Not meeting standards is not a problem</a:t>
            </a:r>
          </a:p>
          <a:p>
            <a:endParaRPr lang="en-US" dirty="0"/>
          </a:p>
          <a:p>
            <a:endParaRPr lang="en-US" dirty="0"/>
          </a:p>
        </p:txBody>
      </p:sp>
      <p:sp>
        <p:nvSpPr>
          <p:cNvPr id="4" name="Slide Number Placeholder 3"/>
          <p:cNvSpPr>
            <a:spLocks noGrp="1"/>
          </p:cNvSpPr>
          <p:nvPr>
            <p:ph type="sldNum" sz="quarter" idx="10"/>
          </p:nvPr>
        </p:nvSpPr>
        <p:spPr/>
        <p:txBody>
          <a:bodyPr/>
          <a:lstStyle/>
          <a:p>
            <a:fld id="{36DBF923-0254-49B9-B549-7C0BDDD02BB1}" type="slidenum">
              <a:rPr lang="en-US" smtClean="0"/>
              <a:t>32</a:t>
            </a:fld>
            <a:endParaRPr lang="en-US" dirty="0"/>
          </a:p>
        </p:txBody>
      </p:sp>
    </p:spTree>
    <p:extLst>
      <p:ext uri="{BB962C8B-B14F-4D97-AF65-F5344CB8AC3E}">
        <p14:creationId xmlns:p14="http://schemas.microsoft.com/office/powerpoint/2010/main" val="20006209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6630FD-4C4C-4AC4-9060-85A407D68926}" type="slidenum">
              <a:rPr lang="en-US" smtClean="0"/>
              <a:t>33</a:t>
            </a:fld>
            <a:endParaRPr lang="en-US"/>
          </a:p>
        </p:txBody>
      </p:sp>
    </p:spTree>
    <p:extLst>
      <p:ext uri="{BB962C8B-B14F-4D97-AF65-F5344CB8AC3E}">
        <p14:creationId xmlns:p14="http://schemas.microsoft.com/office/powerpoint/2010/main" val="15778028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6630FD-4C4C-4AC4-9060-85A407D68926}" type="slidenum">
              <a:rPr lang="en-US" smtClean="0"/>
              <a:t>34</a:t>
            </a:fld>
            <a:endParaRPr lang="en-US"/>
          </a:p>
        </p:txBody>
      </p:sp>
    </p:spTree>
    <p:extLst>
      <p:ext uri="{BB962C8B-B14F-4D97-AF65-F5344CB8AC3E}">
        <p14:creationId xmlns:p14="http://schemas.microsoft.com/office/powerpoint/2010/main" val="20885901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9550" y="1173163"/>
            <a:ext cx="4265613" cy="3198812"/>
          </a:xfrm>
        </p:spPr>
      </p:sp>
      <p:sp>
        <p:nvSpPr>
          <p:cNvPr id="3" name="Notes Placeholder 2"/>
          <p:cNvSpPr>
            <a:spLocks noGrp="1"/>
          </p:cNvSpPr>
          <p:nvPr>
            <p:ph type="body" idx="1"/>
          </p:nvPr>
        </p:nvSpPr>
        <p:spPr/>
        <p:txBody>
          <a:bodyPr/>
          <a:lstStyle/>
          <a:p>
            <a:endParaRPr lang="en-US" dirty="0"/>
          </a:p>
          <a:p>
            <a:r>
              <a:rPr lang="en-US" dirty="0"/>
              <a:t>The PDP moves through a series of major steps. Every project begins with the identification of issues. Safety is nearly always an important need, regardless of stated project needs, and it is often a common value among disparate stakeholders. Some projects may be driven by safety issues. Although some projects are not directly driven by a safety issue, safety performance may be affected by or may even influence the actions taken to address the primary issue. </a:t>
            </a:r>
          </a:p>
          <a:p>
            <a:r>
              <a:rPr lang="en-US" dirty="0"/>
              <a:t>At all levels of project development, substantive safety can be used to inform the process and to facilitate better transportation decisions. </a:t>
            </a:r>
          </a:p>
        </p:txBody>
      </p:sp>
      <p:sp>
        <p:nvSpPr>
          <p:cNvPr id="4" name="Slide Number Placeholder 3"/>
          <p:cNvSpPr>
            <a:spLocks noGrp="1"/>
          </p:cNvSpPr>
          <p:nvPr>
            <p:ph type="sldNum" sz="quarter" idx="10"/>
          </p:nvPr>
        </p:nvSpPr>
        <p:spPr/>
        <p:txBody>
          <a:bodyPr/>
          <a:lstStyle/>
          <a:p>
            <a:fld id="{CF56B87A-C94C-454D-9AA2-35C5F8DC9A2B}" type="slidenum">
              <a:rPr lang="en-US" smtClean="0"/>
              <a:pPr/>
              <a:t>35</a:t>
            </a:fld>
            <a:endParaRPr lang="en-US"/>
          </a:p>
        </p:txBody>
      </p:sp>
    </p:spTree>
    <p:extLst>
      <p:ext uri="{BB962C8B-B14F-4D97-AF65-F5344CB8AC3E}">
        <p14:creationId xmlns:p14="http://schemas.microsoft.com/office/powerpoint/2010/main" val="35867465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DBF923-0254-49B9-B549-7C0BDDD02BB1}" type="slidenum">
              <a:rPr lang="en-US" smtClean="0"/>
              <a:t>37</a:t>
            </a:fld>
            <a:endParaRPr lang="en-US" dirty="0"/>
          </a:p>
        </p:txBody>
      </p:sp>
    </p:spTree>
    <p:extLst>
      <p:ext uri="{BB962C8B-B14F-4D97-AF65-F5344CB8AC3E}">
        <p14:creationId xmlns:p14="http://schemas.microsoft.com/office/powerpoint/2010/main" val="25512612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3137" name="Rectangle 7"/>
          <p:cNvSpPr>
            <a:spLocks noGrp="1" noChangeArrowheads="1"/>
          </p:cNvSpPr>
          <p:nvPr>
            <p:ph type="sldNum" sz="quarter" idx="5"/>
          </p:nvPr>
        </p:nvSpPr>
        <p:spPr>
          <a:noFill/>
        </p:spPr>
        <p:txBody>
          <a:bodyPr/>
          <a:lstStyle/>
          <a:p>
            <a:fld id="{A4F47C25-9D7E-4818-92B4-8F30D211443A}" type="slidenum">
              <a:rPr lang="en-US" smtClean="0"/>
              <a:pPr/>
              <a:t>40</a:t>
            </a:fld>
            <a:endParaRPr lang="en-US" smtClean="0"/>
          </a:p>
        </p:txBody>
      </p:sp>
      <p:sp>
        <p:nvSpPr>
          <p:cNvPr id="1243138" name="Rectangle 2"/>
          <p:cNvSpPr>
            <a:spLocks noGrp="1" noRot="1" noChangeAspect="1" noChangeArrowheads="1" noTextEdit="1"/>
          </p:cNvSpPr>
          <p:nvPr>
            <p:ph type="sldImg"/>
          </p:nvPr>
        </p:nvSpPr>
        <p:spPr>
          <a:ln/>
        </p:spPr>
      </p:sp>
      <p:sp>
        <p:nvSpPr>
          <p:cNvPr id="1243139" name="Rectangle 3"/>
          <p:cNvSpPr>
            <a:spLocks noGrp="1" noChangeArrowheads="1"/>
          </p:cNvSpPr>
          <p:nvPr>
            <p:ph type="body" idx="1"/>
          </p:nvPr>
        </p:nvSpPr>
        <p:spPr>
          <a:xfrm>
            <a:off x="914400" y="4343400"/>
            <a:ext cx="5029200" cy="4114800"/>
          </a:xfrm>
          <a:noFill/>
          <a:ln/>
        </p:spPr>
        <p:txBody>
          <a:bodyPr/>
          <a:lstStyle/>
          <a:p>
            <a:pPr eaLnBrk="1" hangingPunct="1">
              <a:lnSpc>
                <a:spcPct val="90000"/>
              </a:lnSpc>
            </a:pPr>
            <a:r>
              <a:rPr lang="en-US" sz="1600" b="1" smtClean="0"/>
              <a:t>Let’s look at the AASHTO curve model and all its inputs -- </a:t>
            </a:r>
          </a:p>
          <a:p>
            <a:pPr eaLnBrk="1" hangingPunct="1">
              <a:lnSpc>
                <a:spcPct val="90000"/>
              </a:lnSpc>
            </a:pPr>
            <a:endParaRPr lang="en-US" sz="1600" b="1" smtClean="0"/>
          </a:p>
          <a:p>
            <a:pPr eaLnBrk="1" hangingPunct="1">
              <a:lnSpc>
                <a:spcPct val="90000"/>
              </a:lnSpc>
            </a:pPr>
            <a:r>
              <a:rPr lang="en-US" sz="1600" b="1" smtClean="0"/>
              <a:t>The instructor should walk through each variable; may need to explain briefly what superelevation is.</a:t>
            </a:r>
          </a:p>
          <a:p>
            <a:pPr eaLnBrk="1" hangingPunct="1">
              <a:lnSpc>
                <a:spcPct val="90000"/>
              </a:lnSpc>
            </a:pPr>
            <a:r>
              <a:rPr lang="en-US" sz="1600" b="1" smtClean="0"/>
              <a:t>On the right side of the slide are the implied assumptions a designer follows when he/she uses the AASHTO model. (Animation is built in, delaying the right side).</a:t>
            </a:r>
          </a:p>
          <a:p>
            <a:pPr eaLnBrk="1" hangingPunct="1">
              <a:lnSpc>
                <a:spcPct val="90000"/>
              </a:lnSpc>
            </a:pPr>
            <a:endParaRPr lang="en-US" sz="1600" b="1" smtClean="0"/>
          </a:p>
          <a:p>
            <a:pPr eaLnBrk="1" hangingPunct="1">
              <a:lnSpc>
                <a:spcPct val="90000"/>
              </a:lnSpc>
            </a:pPr>
            <a:r>
              <a:rPr lang="en-US" sz="1600" b="1" smtClean="0"/>
              <a:t>The instructor should emphasize that curve design is ‘driven’ by an operational model (not a direct accident -based model) of presumed or selected desirable behavior.</a:t>
            </a:r>
          </a:p>
          <a:p>
            <a:pPr eaLnBrk="1" hangingPunct="1">
              <a:lnSpc>
                <a:spcPct val="90000"/>
              </a:lnSpc>
            </a:pPr>
            <a:endParaRPr lang="en-US" smtClean="0"/>
          </a:p>
        </p:txBody>
      </p:sp>
    </p:spTree>
    <p:extLst>
      <p:ext uri="{BB962C8B-B14F-4D97-AF65-F5344CB8AC3E}">
        <p14:creationId xmlns:p14="http://schemas.microsoft.com/office/powerpoint/2010/main" val="3755770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6630FD-4C4C-4AC4-9060-85A407D68926}" type="slidenum">
              <a:rPr lang="en-US" smtClean="0"/>
              <a:t>6</a:t>
            </a:fld>
            <a:endParaRPr lang="en-US"/>
          </a:p>
        </p:txBody>
      </p:sp>
    </p:spTree>
    <p:extLst>
      <p:ext uri="{BB962C8B-B14F-4D97-AF65-F5344CB8AC3E}">
        <p14:creationId xmlns:p14="http://schemas.microsoft.com/office/powerpoint/2010/main" val="21834925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Depending on context and road type the approach varies</a:t>
            </a:r>
          </a:p>
          <a:p>
            <a:endParaRPr lang="en-US" dirty="0"/>
          </a:p>
          <a:p>
            <a:r>
              <a:rPr lang="en-US" dirty="0"/>
              <a:t>Urban zones/local streets – fire trucks, delivery vehicles – off-tracking</a:t>
            </a:r>
          </a:p>
          <a:p>
            <a:endParaRPr lang="en-US" dirty="0"/>
          </a:p>
          <a:p>
            <a:endParaRPr lang="en-US" dirty="0"/>
          </a:p>
        </p:txBody>
      </p:sp>
      <p:sp>
        <p:nvSpPr>
          <p:cNvPr id="4" name="Date Placeholder 3"/>
          <p:cNvSpPr>
            <a:spLocks noGrp="1"/>
          </p:cNvSpPr>
          <p:nvPr>
            <p:ph type="dt" idx="10"/>
          </p:nvPr>
        </p:nvSpPr>
        <p:spPr/>
        <p:txBody>
          <a:bodyPr/>
          <a:lstStyle/>
          <a:p>
            <a:pPr>
              <a:defRPr/>
            </a:pPr>
            <a:r>
              <a:rPr lang="en-US"/>
              <a:t>11/6/2012</a:t>
            </a:r>
          </a:p>
        </p:txBody>
      </p:sp>
      <p:sp>
        <p:nvSpPr>
          <p:cNvPr id="5" name="Slide Number Placeholder 4"/>
          <p:cNvSpPr>
            <a:spLocks noGrp="1"/>
          </p:cNvSpPr>
          <p:nvPr>
            <p:ph type="sldNum" sz="quarter" idx="11"/>
          </p:nvPr>
        </p:nvSpPr>
        <p:spPr/>
        <p:txBody>
          <a:bodyPr/>
          <a:lstStyle/>
          <a:p>
            <a:fld id="{4861103A-48FC-4D78-A6F1-10DBDAB9491A}" type="slidenum">
              <a:rPr lang="en-US" altLang="en-US" smtClean="0"/>
              <a:pPr/>
              <a:t>42</a:t>
            </a:fld>
            <a:endParaRPr lang="en-US" altLang="en-US"/>
          </a:p>
        </p:txBody>
      </p:sp>
    </p:spTree>
    <p:extLst>
      <p:ext uri="{BB962C8B-B14F-4D97-AF65-F5344CB8AC3E}">
        <p14:creationId xmlns:p14="http://schemas.microsoft.com/office/powerpoint/2010/main" val="5980282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6630FD-4C4C-4AC4-9060-85A407D68926}" type="slidenum">
              <a:rPr lang="en-US" smtClean="0"/>
              <a:t>44</a:t>
            </a:fld>
            <a:endParaRPr lang="en-US"/>
          </a:p>
        </p:txBody>
      </p:sp>
    </p:spTree>
    <p:extLst>
      <p:ext uri="{BB962C8B-B14F-4D97-AF65-F5344CB8AC3E}">
        <p14:creationId xmlns:p14="http://schemas.microsoft.com/office/powerpoint/2010/main" val="17774170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r>
              <a:rPr lang="en-US"/>
              <a:t>11/6/2012</a:t>
            </a:r>
          </a:p>
        </p:txBody>
      </p:sp>
      <p:sp>
        <p:nvSpPr>
          <p:cNvPr id="5" name="Slide Number Placeholder 4"/>
          <p:cNvSpPr>
            <a:spLocks noGrp="1"/>
          </p:cNvSpPr>
          <p:nvPr>
            <p:ph type="sldNum" sz="quarter" idx="11"/>
          </p:nvPr>
        </p:nvSpPr>
        <p:spPr/>
        <p:txBody>
          <a:bodyPr/>
          <a:lstStyle/>
          <a:p>
            <a:fld id="{4861103A-48FC-4D78-A6F1-10DBDAB9491A}" type="slidenum">
              <a:rPr lang="en-US" altLang="en-US" smtClean="0"/>
              <a:pPr/>
              <a:t>45</a:t>
            </a:fld>
            <a:endParaRPr lang="en-US" altLang="en-US"/>
          </a:p>
        </p:txBody>
      </p:sp>
    </p:spTree>
    <p:extLst>
      <p:ext uri="{BB962C8B-B14F-4D97-AF65-F5344CB8AC3E}">
        <p14:creationId xmlns:p14="http://schemas.microsoft.com/office/powerpoint/2010/main" val="1897418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DBF923-0254-49B9-B549-7C0BDDD02BB1}" type="slidenum">
              <a:rPr lang="en-US" smtClean="0"/>
              <a:t>7</a:t>
            </a:fld>
            <a:endParaRPr lang="en-US" dirty="0"/>
          </a:p>
        </p:txBody>
      </p:sp>
    </p:spTree>
    <p:extLst>
      <p:ext uri="{BB962C8B-B14F-4D97-AF65-F5344CB8AC3E}">
        <p14:creationId xmlns:p14="http://schemas.microsoft.com/office/powerpoint/2010/main" val="3190478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should not be the goal of designers to design to standard – the goal is to provide a transportation facility with a good level of performance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Highway design criteria should be objectively related to one or more measures of transportation performance. </a:t>
            </a:r>
          </a:p>
          <a:p>
            <a:endParaRPr lang="en-US" dirty="0"/>
          </a:p>
        </p:txBody>
      </p:sp>
      <p:sp>
        <p:nvSpPr>
          <p:cNvPr id="4" name="Slide Number Placeholder 3"/>
          <p:cNvSpPr>
            <a:spLocks noGrp="1"/>
          </p:cNvSpPr>
          <p:nvPr>
            <p:ph type="sldNum" sz="quarter" idx="10"/>
          </p:nvPr>
        </p:nvSpPr>
        <p:spPr/>
        <p:txBody>
          <a:bodyPr/>
          <a:lstStyle/>
          <a:p>
            <a:fld id="{CF56B87A-C94C-454D-9AA2-35C5F8DC9A2B}" type="slidenum">
              <a:rPr lang="en-US" smtClean="0"/>
              <a:pPr/>
              <a:t>8</a:t>
            </a:fld>
            <a:endParaRPr lang="en-US"/>
          </a:p>
        </p:txBody>
      </p:sp>
    </p:spTree>
    <p:extLst>
      <p:ext uri="{BB962C8B-B14F-4D97-AF65-F5344CB8AC3E}">
        <p14:creationId xmlns:p14="http://schemas.microsoft.com/office/powerpoint/2010/main" val="2639826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1" name="Rectangle 2"/>
          <p:cNvSpPr>
            <a:spLocks noGrp="1" noRot="1" noChangeAspect="1" noChangeArrowheads="1" noTextEdit="1"/>
          </p:cNvSpPr>
          <p:nvPr>
            <p:ph type="sldImg"/>
          </p:nvPr>
        </p:nvSpPr>
        <p:spPr>
          <a:ln/>
        </p:spPr>
      </p:sp>
      <p:sp>
        <p:nvSpPr>
          <p:cNvPr id="522242" name="Rectangle 3"/>
          <p:cNvSpPr>
            <a:spLocks noGrp="1" noChangeArrowheads="1"/>
          </p:cNvSpPr>
          <p:nvPr>
            <p:ph type="body" idx="1"/>
          </p:nvPr>
        </p:nvSpPr>
        <p:spPr>
          <a:noFill/>
          <a:ln/>
        </p:spPr>
        <p:txBody>
          <a:bodyPr/>
          <a:lstStyle/>
          <a:p>
            <a:r>
              <a:rPr lang="en-US" sz="1600" b="1"/>
              <a:t>This slide emphasizes that problems are and should be thought of and defined in meaningful, performance based terms. Such problems will generally fall into one of three categories – highway infrastructure in a state of disrepair, congestion or traffic operational problems (illustrated by a diagram showing a poorly performing weaving section at an interchange), or a safety problem.</a:t>
            </a:r>
          </a:p>
        </p:txBody>
      </p:sp>
    </p:spTree>
    <p:extLst>
      <p:ext uri="{BB962C8B-B14F-4D97-AF65-F5344CB8AC3E}">
        <p14:creationId xmlns:p14="http://schemas.microsoft.com/office/powerpoint/2010/main" val="1545894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bg1"/>
                </a:solidFill>
              </a:rPr>
              <a:t>The process must be efficient </a:t>
            </a:r>
            <a:r>
              <a:rPr lang="en-US" sz="1200" dirty="0">
                <a:solidFill>
                  <a:schemeClr val="bg1"/>
                </a:solidFill>
              </a:rPr>
              <a:t>– with more needs and less funds available the process must be efficient and make the best use of the funds</a:t>
            </a:r>
            <a:r>
              <a:rPr lang="en-US" sz="1200" baseline="0" dirty="0">
                <a:solidFill>
                  <a:schemeClr val="bg1"/>
                </a:solidFill>
              </a:rPr>
              <a:t> available</a:t>
            </a:r>
            <a:endParaRPr lang="en-US" sz="1200" dirty="0">
              <a:solidFill>
                <a:schemeClr val="bg1"/>
              </a:solidFill>
            </a:endParaRPr>
          </a:p>
          <a:p>
            <a:r>
              <a:rPr lang="en-US" sz="1200" b="1" dirty="0">
                <a:solidFill>
                  <a:schemeClr val="bg1"/>
                </a:solidFill>
              </a:rPr>
              <a:t>The process should be scalable </a:t>
            </a:r>
            <a:r>
              <a:rPr lang="en-US" sz="1200" dirty="0">
                <a:solidFill>
                  <a:schemeClr val="bg1"/>
                </a:solidFill>
              </a:rPr>
              <a:t>– it</a:t>
            </a:r>
            <a:r>
              <a:rPr lang="en-US" sz="1200" baseline="0" dirty="0">
                <a:solidFill>
                  <a:schemeClr val="bg1"/>
                </a:solidFill>
              </a:rPr>
              <a:t> must be applicable to projects and agencies both large and small</a:t>
            </a:r>
            <a:endParaRPr lang="en-US" sz="1200" dirty="0">
              <a:solidFill>
                <a:schemeClr val="bg1"/>
              </a:solidFill>
            </a:endParaRPr>
          </a:p>
          <a:p>
            <a:r>
              <a:rPr lang="en-US" sz="1200" b="1" dirty="0">
                <a:solidFill>
                  <a:schemeClr val="bg1"/>
                </a:solidFill>
              </a:rPr>
              <a:t>The process must be executable by properly trained professionals in a consistent manner </a:t>
            </a:r>
            <a:r>
              <a:rPr lang="en-US" sz="1200" dirty="0">
                <a:solidFill>
                  <a:schemeClr val="bg1"/>
                </a:solidFill>
              </a:rPr>
              <a:t>– the process needs</a:t>
            </a:r>
            <a:r>
              <a:rPr lang="en-US" sz="1200" baseline="0" dirty="0">
                <a:solidFill>
                  <a:schemeClr val="bg1"/>
                </a:solidFill>
              </a:rPr>
              <a:t> to be defined so it can be applied consistently.</a:t>
            </a:r>
            <a:endParaRPr lang="en-US" sz="1200" dirty="0">
              <a:solidFill>
                <a:schemeClr val="bg1"/>
              </a:solidFill>
            </a:endParaRPr>
          </a:p>
          <a:p>
            <a:r>
              <a:rPr lang="en-US" sz="1200" b="1" dirty="0">
                <a:solidFill>
                  <a:schemeClr val="bg1"/>
                </a:solidFill>
              </a:rPr>
              <a:t>The process should be transparent </a:t>
            </a:r>
            <a:r>
              <a:rPr lang="en-US" sz="1200" dirty="0">
                <a:solidFill>
                  <a:schemeClr val="bg1"/>
                </a:solidFill>
              </a:rPr>
              <a:t>– stakeholders should feel that the process is a reasonable way to arrive at the best solution to the identified problems</a:t>
            </a:r>
          </a:p>
          <a:p>
            <a:r>
              <a:rPr lang="en-US" sz="1200" b="1" dirty="0">
                <a:solidFill>
                  <a:schemeClr val="bg1"/>
                </a:solidFill>
              </a:rPr>
              <a:t>The process must be defensible </a:t>
            </a:r>
            <a:r>
              <a:rPr lang="en-US" sz="1200" dirty="0">
                <a:solidFill>
                  <a:schemeClr val="bg1"/>
                </a:solidFill>
              </a:rPr>
              <a:t>– the process needs to consider the liability concerns of the transportation agencies</a:t>
            </a:r>
          </a:p>
          <a:p>
            <a:endParaRPr lang="en-US" dirty="0"/>
          </a:p>
        </p:txBody>
      </p:sp>
      <p:sp>
        <p:nvSpPr>
          <p:cNvPr id="4" name="Slide Number Placeholder 3"/>
          <p:cNvSpPr>
            <a:spLocks noGrp="1"/>
          </p:cNvSpPr>
          <p:nvPr>
            <p:ph type="sldNum" sz="quarter" idx="10"/>
          </p:nvPr>
        </p:nvSpPr>
        <p:spPr/>
        <p:txBody>
          <a:bodyPr/>
          <a:lstStyle/>
          <a:p>
            <a:fld id="{CF56B87A-C94C-454D-9AA2-35C5F8DC9A2B}" type="slidenum">
              <a:rPr lang="en-US" smtClean="0"/>
              <a:pPr/>
              <a:t>10</a:t>
            </a:fld>
            <a:endParaRPr lang="en-US"/>
          </a:p>
        </p:txBody>
      </p:sp>
    </p:spTree>
    <p:extLst>
      <p:ext uri="{BB962C8B-B14F-4D97-AF65-F5344CB8AC3E}">
        <p14:creationId xmlns:p14="http://schemas.microsoft.com/office/powerpoint/2010/main" val="1094581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Figure 22 illustrates a typical, simplified project development process that is modeled after many state DOT processes.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This framework for project development reflects the evolution of highway projects over the past 30 years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importance of geometric design decision-making reflects on the accountability of the agency to its customers and to those providing the resources and funds. </a:t>
            </a:r>
            <a:endParaRPr lang="en-US" dirty="0"/>
          </a:p>
        </p:txBody>
      </p:sp>
      <p:sp>
        <p:nvSpPr>
          <p:cNvPr id="4" name="Slide Number Placeholder 3"/>
          <p:cNvSpPr>
            <a:spLocks noGrp="1"/>
          </p:cNvSpPr>
          <p:nvPr>
            <p:ph type="sldNum" sz="quarter" idx="10"/>
          </p:nvPr>
        </p:nvSpPr>
        <p:spPr/>
        <p:txBody>
          <a:bodyPr/>
          <a:lstStyle/>
          <a:p>
            <a:fld id="{CF56B87A-C94C-454D-9AA2-35C5F8DC9A2B}" type="slidenum">
              <a:rPr lang="en-US" smtClean="0"/>
              <a:pPr/>
              <a:t>11</a:t>
            </a:fld>
            <a:endParaRPr lang="en-US"/>
          </a:p>
        </p:txBody>
      </p:sp>
    </p:spTree>
    <p:extLst>
      <p:ext uri="{BB962C8B-B14F-4D97-AF65-F5344CB8AC3E}">
        <p14:creationId xmlns:p14="http://schemas.microsoft.com/office/powerpoint/2010/main" val="3008790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9550" y="1173163"/>
            <a:ext cx="4265613" cy="3198812"/>
          </a:xfrm>
        </p:spPr>
      </p:sp>
      <p:sp>
        <p:nvSpPr>
          <p:cNvPr id="3" name="Notes Placeholder 2"/>
          <p:cNvSpPr>
            <a:spLocks noGrp="1"/>
          </p:cNvSpPr>
          <p:nvPr>
            <p:ph type="body" idx="1"/>
          </p:nvPr>
        </p:nvSpPr>
        <p:spPr/>
        <p:txBody>
          <a:bodyPr/>
          <a:lstStyle/>
          <a:p>
            <a:r>
              <a:rPr lang="en-US" dirty="0"/>
              <a:t>In the report we discuss 11</a:t>
            </a:r>
            <a:r>
              <a:rPr lang="en-US" baseline="0" dirty="0"/>
              <a:t> steps to the recommended design process</a:t>
            </a:r>
          </a:p>
          <a:p>
            <a:r>
              <a:rPr lang="en-US" baseline="0" dirty="0"/>
              <a:t>A few of the most important are highlighted</a:t>
            </a:r>
          </a:p>
          <a:p>
            <a:endParaRPr lang="en-US" baseline="0" dirty="0"/>
          </a:p>
          <a:p>
            <a:r>
              <a:rPr lang="en-US" baseline="0" dirty="0"/>
              <a:t>Working with stakeholders will continue to be more important</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CF56B87A-C94C-454D-9AA2-35C5F8DC9A2B}" type="slidenum">
              <a:rPr lang="en-US" smtClean="0"/>
              <a:pPr/>
              <a:t>12</a:t>
            </a:fld>
            <a:endParaRPr lang="en-US"/>
          </a:p>
        </p:txBody>
      </p:sp>
    </p:spTree>
    <p:extLst>
      <p:ext uri="{BB962C8B-B14F-4D97-AF65-F5344CB8AC3E}">
        <p14:creationId xmlns:p14="http://schemas.microsoft.com/office/powerpoint/2010/main" val="7468374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 name="Title 1"/>
          <p:cNvSpPr>
            <a:spLocks noGrp="1"/>
          </p:cNvSpPr>
          <p:nvPr>
            <p:ph type="ctrTitle"/>
          </p:nvPr>
        </p:nvSpPr>
        <p:spPr>
          <a:xfrm>
            <a:off x="457200" y="457200"/>
            <a:ext cx="5410200" cy="990600"/>
          </a:xfrm>
        </p:spPr>
        <p:txBody>
          <a:bodyPr lIns="0" tIns="0" rIns="0" bIns="0" anchor="t" anchorCtr="0">
            <a:normAutofit/>
          </a:bodyPr>
          <a:lstStyle>
            <a:lvl1pPr algn="l">
              <a:defRPr sz="3200" b="0">
                <a:solidFill>
                  <a:schemeClr val="bg1"/>
                </a:solidFill>
                <a:latin typeface="+mn-lt"/>
              </a:defRPr>
            </a:lvl1pPr>
          </a:lstStyle>
          <a:p>
            <a:r>
              <a:rPr lang="en-US" dirty="0"/>
              <a:t>Click to edit Master title style</a:t>
            </a:r>
          </a:p>
        </p:txBody>
      </p:sp>
      <p:sp>
        <p:nvSpPr>
          <p:cNvPr id="3" name="Subtitle 2"/>
          <p:cNvSpPr>
            <a:spLocks noGrp="1"/>
          </p:cNvSpPr>
          <p:nvPr>
            <p:ph type="subTitle" idx="1"/>
          </p:nvPr>
        </p:nvSpPr>
        <p:spPr>
          <a:xfrm>
            <a:off x="457200" y="1676400"/>
            <a:ext cx="5410200" cy="1028700"/>
          </a:xfrm>
        </p:spPr>
        <p:txBody>
          <a:bodyPr lIns="0" tIns="0" rIns="0" bIns="0" anchor="t" anchorCtr="0">
            <a:normAutofit/>
          </a:bodyPr>
          <a:lstStyle>
            <a:lvl1pPr marL="0" indent="0" algn="l">
              <a:buNone/>
              <a:defRPr sz="2200" b="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67400" y="5448300"/>
            <a:ext cx="3047821" cy="1192810"/>
          </a:xfrm>
          <a:prstGeom prst="rect">
            <a:avLst/>
          </a:prstGeom>
        </p:spPr>
      </p:pic>
    </p:spTree>
    <p:extLst>
      <p:ext uri="{BB962C8B-B14F-4D97-AF65-F5344CB8AC3E}">
        <p14:creationId xmlns:p14="http://schemas.microsoft.com/office/powerpoint/2010/main" val="1797038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5410200" cy="990600"/>
          </a:xfrm>
        </p:spPr>
        <p:txBody>
          <a:bodyPr lIns="0" tIns="0" rIns="0" bIns="0">
            <a:normAutofit/>
          </a:bodyPr>
          <a:lstStyle>
            <a:lvl1pPr>
              <a:defRPr sz="28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457200" y="4152900"/>
            <a:ext cx="5410200" cy="1714500"/>
          </a:xfrm>
        </p:spPr>
        <p:txBody>
          <a:bodyPr lIns="0" tIns="0" rIns="0" bIns="0">
            <a:normAutofit/>
          </a:bodyPr>
          <a:lstStyle>
            <a:lvl1pPr marL="0" indent="0">
              <a:buNone/>
              <a:defRPr sz="2000">
                <a:solidFill>
                  <a:schemeClr val="tx1"/>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a:t>Click to edit Master text styles</a:t>
            </a:r>
          </a:p>
        </p:txBody>
      </p:sp>
      <p:sp>
        <p:nvSpPr>
          <p:cNvPr id="7" name="Picture Placeholder 4"/>
          <p:cNvSpPr>
            <a:spLocks noGrp="1"/>
          </p:cNvSpPr>
          <p:nvPr>
            <p:ph type="pic" sz="quarter" idx="11"/>
          </p:nvPr>
        </p:nvSpPr>
        <p:spPr>
          <a:xfrm>
            <a:off x="3276600" y="1676400"/>
            <a:ext cx="2590800" cy="2247900"/>
          </a:xfrm>
          <a:solidFill>
            <a:schemeClr val="tx1"/>
          </a:solidFill>
        </p:spPr>
        <p:txBody>
          <a:bodyPr anchor="ctr" anchorCtr="0">
            <a:normAutofit/>
          </a:bodyPr>
          <a:lstStyle>
            <a:lvl1pPr marL="0" indent="0" algn="ctr">
              <a:buNone/>
              <a:defRPr sz="1400">
                <a:solidFill>
                  <a:schemeClr val="bg1"/>
                </a:solidFill>
              </a:defRPr>
            </a:lvl1pPr>
          </a:lstStyle>
          <a:p>
            <a:endParaRPr lang="en-US" dirty="0"/>
          </a:p>
        </p:txBody>
      </p:sp>
      <p:sp>
        <p:nvSpPr>
          <p:cNvPr id="8" name="Picture Placeholder 4"/>
          <p:cNvSpPr>
            <a:spLocks noGrp="1"/>
          </p:cNvSpPr>
          <p:nvPr>
            <p:ph type="pic" sz="quarter" idx="12"/>
          </p:nvPr>
        </p:nvSpPr>
        <p:spPr>
          <a:xfrm>
            <a:off x="457200" y="1676400"/>
            <a:ext cx="2590800" cy="2247900"/>
          </a:xfrm>
          <a:solidFill>
            <a:schemeClr val="tx1"/>
          </a:solidFill>
        </p:spPr>
        <p:txBody>
          <a:bodyPr anchor="ctr" anchorCtr="0">
            <a:normAutofit/>
          </a:bodyPr>
          <a:lstStyle>
            <a:lvl1pPr marL="0" indent="0" algn="ctr">
              <a:buNone/>
              <a:defRPr sz="1400">
                <a:solidFill>
                  <a:schemeClr val="bg1"/>
                </a:solidFill>
              </a:defRPr>
            </a:lvl1pPr>
          </a:lstStyle>
          <a:p>
            <a:endParaRPr lang="en-US" dirty="0"/>
          </a:p>
        </p:txBody>
      </p:sp>
    </p:spTree>
    <p:extLst>
      <p:ext uri="{BB962C8B-B14F-4D97-AF65-F5344CB8AC3E}">
        <p14:creationId xmlns:p14="http://schemas.microsoft.com/office/powerpoint/2010/main" val="348567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4000500" cy="990600"/>
          </a:xfrm>
        </p:spPr>
        <p:txBody>
          <a:bodyPr lIns="0" tIns="0" rIns="0" bIns="0">
            <a:normAutofit/>
          </a:bodyPr>
          <a:lstStyle>
            <a:lvl1pPr>
              <a:defRPr sz="28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457199" y="1676400"/>
            <a:ext cx="4000501" cy="3733800"/>
          </a:xfrm>
        </p:spPr>
        <p:txBody>
          <a:bodyPr lIns="0" tIns="0" rIns="0" bIns="0">
            <a:normAutofit/>
          </a:bodyPr>
          <a:lstStyle>
            <a:lvl1pPr marL="0" indent="0">
              <a:buNone/>
              <a:defRPr sz="1800">
                <a:solidFill>
                  <a:schemeClr val="tx1"/>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a:t>Click to edit Master text styles</a:t>
            </a:r>
          </a:p>
        </p:txBody>
      </p:sp>
      <p:sp>
        <p:nvSpPr>
          <p:cNvPr id="14" name="Picture Placeholder 13"/>
          <p:cNvSpPr>
            <a:spLocks noGrp="1"/>
          </p:cNvSpPr>
          <p:nvPr>
            <p:ph type="pic" sz="quarter" idx="10" hasCustomPrompt="1"/>
          </p:nvPr>
        </p:nvSpPr>
        <p:spPr>
          <a:xfrm>
            <a:off x="4876800" y="1676400"/>
            <a:ext cx="3733800" cy="3733800"/>
          </a:xfrm>
          <a:prstGeom prst="ellipse">
            <a:avLst/>
          </a:prstGeom>
          <a:solidFill>
            <a:schemeClr val="tx1"/>
          </a:solidFill>
        </p:spPr>
        <p:txBody>
          <a:bodyPr>
            <a:normAutofit/>
          </a:bodyPr>
          <a:lstStyle>
            <a:lvl1pPr marL="0" indent="0" algn="ctr">
              <a:buNone/>
              <a:defRPr sz="1400">
                <a:solidFill>
                  <a:schemeClr val="bg1"/>
                </a:solidFill>
              </a:defRPr>
            </a:lvl1pPr>
          </a:lstStyle>
          <a:p>
            <a:r>
              <a:rPr lang="en-US" dirty="0"/>
              <a:t>picture</a:t>
            </a:r>
          </a:p>
        </p:txBody>
      </p:sp>
    </p:spTree>
    <p:extLst>
      <p:ext uri="{BB962C8B-B14F-4D97-AF65-F5344CB8AC3E}">
        <p14:creationId xmlns:p14="http://schemas.microsoft.com/office/powerpoint/2010/main" val="3939460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90600"/>
          </a:xfrm>
        </p:spPr>
        <p:txBody>
          <a:bodyPr lIns="0" tIns="0" rIns="0" bIns="0">
            <a:normAutofit/>
          </a:bodyPr>
          <a:lstStyle>
            <a:lvl1pPr>
              <a:defRPr sz="28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4686300" y="1676399"/>
            <a:ext cx="4000500" cy="4333875"/>
          </a:xfrm>
        </p:spPr>
        <p:txBody>
          <a:bodyPr lIns="0" tIns="0" rIns="0" bIns="0">
            <a:normAutofit/>
          </a:bodyPr>
          <a:lstStyle>
            <a:lvl1pPr marL="0" indent="0">
              <a:buNone/>
              <a:defRPr sz="1800">
                <a:solidFill>
                  <a:schemeClr val="tx1"/>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a:t>Click to edit Master text styles</a:t>
            </a:r>
          </a:p>
        </p:txBody>
      </p:sp>
      <p:sp>
        <p:nvSpPr>
          <p:cNvPr id="7" name="Picture Placeholder 4"/>
          <p:cNvSpPr>
            <a:spLocks noGrp="1"/>
          </p:cNvSpPr>
          <p:nvPr>
            <p:ph type="pic" sz="quarter" idx="11"/>
          </p:nvPr>
        </p:nvSpPr>
        <p:spPr>
          <a:xfrm>
            <a:off x="457200" y="3733800"/>
            <a:ext cx="4000500" cy="1828800"/>
          </a:xfrm>
          <a:solidFill>
            <a:schemeClr val="tx1"/>
          </a:solidFill>
        </p:spPr>
        <p:txBody>
          <a:bodyPr anchor="ctr" anchorCtr="0">
            <a:normAutofit/>
          </a:bodyPr>
          <a:lstStyle>
            <a:lvl1pPr marL="0" indent="0" algn="ctr">
              <a:buNone/>
              <a:defRPr sz="1400">
                <a:solidFill>
                  <a:schemeClr val="bg1"/>
                </a:solidFill>
              </a:defRPr>
            </a:lvl1pPr>
          </a:lstStyle>
          <a:p>
            <a:endParaRPr lang="en-US" dirty="0"/>
          </a:p>
        </p:txBody>
      </p:sp>
      <p:sp>
        <p:nvSpPr>
          <p:cNvPr id="6" name="Picture Placeholder 4"/>
          <p:cNvSpPr>
            <a:spLocks noGrp="1"/>
          </p:cNvSpPr>
          <p:nvPr>
            <p:ph type="pic" sz="quarter" idx="12"/>
          </p:nvPr>
        </p:nvSpPr>
        <p:spPr>
          <a:xfrm>
            <a:off x="457200" y="1676400"/>
            <a:ext cx="4000500" cy="1828800"/>
          </a:xfrm>
          <a:solidFill>
            <a:schemeClr val="tx1"/>
          </a:solidFill>
        </p:spPr>
        <p:txBody>
          <a:bodyPr anchor="ctr" anchorCtr="0">
            <a:normAutofit/>
          </a:bodyPr>
          <a:lstStyle>
            <a:lvl1pPr marL="0" indent="0" algn="ctr">
              <a:buNone/>
              <a:defRPr sz="1400">
                <a:solidFill>
                  <a:schemeClr val="bg1"/>
                </a:solidFill>
              </a:defRPr>
            </a:lvl1pPr>
          </a:lstStyle>
          <a:p>
            <a:endParaRPr lang="en-US" dirty="0"/>
          </a:p>
        </p:txBody>
      </p:sp>
    </p:spTree>
    <p:extLst>
      <p:ext uri="{BB962C8B-B14F-4D97-AF65-F5344CB8AC3E}">
        <p14:creationId xmlns:p14="http://schemas.microsoft.com/office/powerpoint/2010/main" val="177001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90600"/>
          </a:xfrm>
        </p:spPr>
        <p:txBody>
          <a:bodyPr lIns="0" tIns="0" rIns="0" bIns="0"/>
          <a:lstStyle/>
          <a:p>
            <a:r>
              <a:rPr lang="en-US" dirty="0"/>
              <a:t>Click to edit Master title style</a:t>
            </a:r>
          </a:p>
        </p:txBody>
      </p:sp>
      <p:sp>
        <p:nvSpPr>
          <p:cNvPr id="3" name="Content Placeholder 2"/>
          <p:cNvSpPr>
            <a:spLocks noGrp="1"/>
          </p:cNvSpPr>
          <p:nvPr>
            <p:ph sz="half" idx="1"/>
          </p:nvPr>
        </p:nvSpPr>
        <p:spPr>
          <a:xfrm>
            <a:off x="457200" y="2933700"/>
            <a:ext cx="2590800" cy="2476500"/>
          </a:xfrm>
        </p:spPr>
        <p:txBody>
          <a:bodyPr lIns="0" tIns="0" rIns="0" bIns="0">
            <a:normAutofit/>
          </a:bodyPr>
          <a:lstStyle>
            <a:lvl1pPr marL="0" indent="0">
              <a:buNone/>
              <a:defRPr sz="1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4" name="Content Placeholder 3"/>
          <p:cNvSpPr>
            <a:spLocks noGrp="1"/>
          </p:cNvSpPr>
          <p:nvPr>
            <p:ph sz="half" idx="2"/>
          </p:nvPr>
        </p:nvSpPr>
        <p:spPr>
          <a:xfrm>
            <a:off x="3276600" y="2933700"/>
            <a:ext cx="2590800" cy="2476500"/>
          </a:xfrm>
        </p:spPr>
        <p:txBody>
          <a:bodyPr lIns="0" tIns="0" rIns="0" bIns="0">
            <a:normAutofit/>
          </a:bodyPr>
          <a:lstStyle>
            <a:lvl1pPr marL="0" indent="0">
              <a:buNone/>
              <a:defRPr sz="1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6" name="Picture Placeholder 5"/>
          <p:cNvSpPr>
            <a:spLocks noGrp="1"/>
          </p:cNvSpPr>
          <p:nvPr>
            <p:ph type="pic" sz="quarter" idx="10"/>
          </p:nvPr>
        </p:nvSpPr>
        <p:spPr>
          <a:xfrm>
            <a:off x="457200" y="1676400"/>
            <a:ext cx="2590800" cy="1028700"/>
          </a:xfrm>
          <a:solidFill>
            <a:schemeClr val="tx1"/>
          </a:solidFill>
        </p:spPr>
        <p:txBody>
          <a:bodyPr>
            <a:normAutofit/>
          </a:bodyPr>
          <a:lstStyle>
            <a:lvl1pPr marL="0" indent="0" algn="ctr">
              <a:buNone/>
              <a:defRPr sz="1400">
                <a:solidFill>
                  <a:schemeClr val="bg1"/>
                </a:solidFill>
              </a:defRPr>
            </a:lvl1pPr>
          </a:lstStyle>
          <a:p>
            <a:endParaRPr lang="en-US" dirty="0"/>
          </a:p>
        </p:txBody>
      </p:sp>
      <p:sp>
        <p:nvSpPr>
          <p:cNvPr id="12" name="Picture Placeholder 5"/>
          <p:cNvSpPr>
            <a:spLocks noGrp="1"/>
          </p:cNvSpPr>
          <p:nvPr>
            <p:ph type="pic" sz="quarter" idx="11"/>
          </p:nvPr>
        </p:nvSpPr>
        <p:spPr>
          <a:xfrm>
            <a:off x="3276600" y="1676400"/>
            <a:ext cx="2590800" cy="1028700"/>
          </a:xfrm>
          <a:solidFill>
            <a:schemeClr val="tx1"/>
          </a:solidFill>
        </p:spPr>
        <p:txBody>
          <a:bodyPr>
            <a:normAutofit/>
          </a:bodyPr>
          <a:lstStyle>
            <a:lvl1pPr marL="0" indent="0" algn="ctr">
              <a:buNone/>
              <a:defRPr sz="1400">
                <a:solidFill>
                  <a:schemeClr val="bg1"/>
                </a:solidFill>
              </a:defRPr>
            </a:lvl1pPr>
          </a:lstStyle>
          <a:p>
            <a:endParaRPr lang="en-US" dirty="0"/>
          </a:p>
        </p:txBody>
      </p:sp>
      <p:sp>
        <p:nvSpPr>
          <p:cNvPr id="7" name="Picture Placeholder 5"/>
          <p:cNvSpPr>
            <a:spLocks noGrp="1"/>
          </p:cNvSpPr>
          <p:nvPr>
            <p:ph type="pic" sz="quarter" idx="12"/>
          </p:nvPr>
        </p:nvSpPr>
        <p:spPr>
          <a:xfrm>
            <a:off x="6096000" y="1676400"/>
            <a:ext cx="2590800" cy="1028700"/>
          </a:xfrm>
          <a:solidFill>
            <a:schemeClr val="tx1"/>
          </a:solidFill>
        </p:spPr>
        <p:txBody>
          <a:bodyPr>
            <a:normAutofit/>
          </a:bodyPr>
          <a:lstStyle>
            <a:lvl1pPr marL="0" indent="0" algn="ctr">
              <a:buNone/>
              <a:defRPr sz="1400">
                <a:solidFill>
                  <a:schemeClr val="bg1"/>
                </a:solidFill>
              </a:defRPr>
            </a:lvl1pPr>
          </a:lstStyle>
          <a:p>
            <a:endParaRPr lang="en-US" dirty="0"/>
          </a:p>
        </p:txBody>
      </p:sp>
      <p:sp>
        <p:nvSpPr>
          <p:cNvPr id="8" name="Content Placeholder 3"/>
          <p:cNvSpPr>
            <a:spLocks noGrp="1"/>
          </p:cNvSpPr>
          <p:nvPr>
            <p:ph sz="half" idx="13"/>
          </p:nvPr>
        </p:nvSpPr>
        <p:spPr>
          <a:xfrm>
            <a:off x="6096000" y="2933700"/>
            <a:ext cx="2590800" cy="2476500"/>
          </a:xfrm>
        </p:spPr>
        <p:txBody>
          <a:bodyPr lIns="0" tIns="0" rIns="0" bIns="0">
            <a:normAutofit/>
          </a:bodyPr>
          <a:lstStyle>
            <a:lvl1pPr marL="0" indent="0">
              <a:buNone/>
              <a:defRPr sz="1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Tree>
    <p:extLst>
      <p:ext uri="{BB962C8B-B14F-4D97-AF65-F5344CB8AC3E}">
        <p14:creationId xmlns:p14="http://schemas.microsoft.com/office/powerpoint/2010/main" val="3435966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90600"/>
          </a:xfrm>
        </p:spPr>
        <p:txBody>
          <a:bodyPr lIns="0" tIns="0" rIns="0" bIns="0"/>
          <a:lstStyle/>
          <a:p>
            <a:r>
              <a:rPr lang="en-US" dirty="0"/>
              <a:t>Click to edit Master title style</a:t>
            </a:r>
          </a:p>
        </p:txBody>
      </p:sp>
      <p:sp>
        <p:nvSpPr>
          <p:cNvPr id="3" name="Content Placeholder 2"/>
          <p:cNvSpPr>
            <a:spLocks noGrp="1"/>
          </p:cNvSpPr>
          <p:nvPr>
            <p:ph sz="half" idx="1"/>
          </p:nvPr>
        </p:nvSpPr>
        <p:spPr>
          <a:xfrm>
            <a:off x="457200" y="1676400"/>
            <a:ext cx="2590800" cy="4191000"/>
          </a:xfrm>
          <a:solidFill>
            <a:schemeClr val="accent1"/>
          </a:solidFill>
        </p:spPr>
        <p:txBody>
          <a:bodyPr lIns="182880" tIns="182880" rIns="182880" bIns="182880">
            <a:normAutofit/>
          </a:bodyPr>
          <a:lstStyle>
            <a:lvl1pPr marL="0" indent="0">
              <a:buNone/>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9" name="Content Placeholder 3"/>
          <p:cNvSpPr>
            <a:spLocks noGrp="1"/>
          </p:cNvSpPr>
          <p:nvPr>
            <p:ph sz="half" idx="2"/>
          </p:nvPr>
        </p:nvSpPr>
        <p:spPr>
          <a:xfrm>
            <a:off x="3276600" y="1676400"/>
            <a:ext cx="4000500" cy="4171950"/>
          </a:xfrm>
        </p:spPr>
        <p:txBody>
          <a:bodyPr lIns="0" tIns="0" rIns="0" bIns="0">
            <a:normAutofit/>
          </a:bodyPr>
          <a:lstStyle>
            <a:lvl1pPr marL="0" indent="0">
              <a:buNone/>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Tree>
    <p:extLst>
      <p:ext uri="{BB962C8B-B14F-4D97-AF65-F5344CB8AC3E}">
        <p14:creationId xmlns:p14="http://schemas.microsoft.com/office/powerpoint/2010/main" val="2649478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2933700"/>
            <a:ext cx="7772400" cy="990600"/>
          </a:xfrm>
        </p:spPr>
        <p:txBody>
          <a:bodyPr lIns="0" tIns="0" rIns="0" bIns="0" anchor="t" anchorCtr="0">
            <a:normAutofit/>
          </a:bodyPr>
          <a:lstStyle>
            <a:lvl1pPr algn="l">
              <a:defRPr sz="3200">
                <a:solidFill>
                  <a:schemeClr val="accent1"/>
                </a:solidFill>
              </a:defRPr>
            </a:lvl1pPr>
          </a:lstStyle>
          <a:p>
            <a:r>
              <a:rPr lang="en-US" dirty="0"/>
              <a:t>Click to edit Master title style</a:t>
            </a:r>
          </a:p>
        </p:txBody>
      </p:sp>
      <p:sp>
        <p:nvSpPr>
          <p:cNvPr id="3" name="Text Placeholder 2"/>
          <p:cNvSpPr>
            <a:spLocks noGrp="1"/>
          </p:cNvSpPr>
          <p:nvPr>
            <p:ph type="body" idx="1"/>
          </p:nvPr>
        </p:nvSpPr>
        <p:spPr>
          <a:xfrm>
            <a:off x="461963" y="4152900"/>
            <a:ext cx="7767637" cy="2019300"/>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071391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599" cy="990599"/>
          </a:xfrm>
        </p:spPr>
        <p:txBody>
          <a:bodyPr anchor="t" anchorCtr="0">
            <a:normAutofit/>
          </a:bodyPr>
          <a:lstStyle>
            <a:lvl1pPr algn="l">
              <a:defRPr sz="2800">
                <a:solidFill>
                  <a:schemeClr val="bg1"/>
                </a:solidFill>
              </a:defRPr>
            </a:lvl1pPr>
          </a:lstStyle>
          <a:p>
            <a:r>
              <a:rPr lang="en-US" dirty="0"/>
              <a:t>Click to edit Master title style</a:t>
            </a:r>
          </a:p>
        </p:txBody>
      </p:sp>
      <p:sp>
        <p:nvSpPr>
          <p:cNvPr id="4" name="Text Placeholder 3"/>
          <p:cNvSpPr>
            <a:spLocks noGrp="1"/>
          </p:cNvSpPr>
          <p:nvPr>
            <p:ph type="body" sz="half" idx="2"/>
          </p:nvPr>
        </p:nvSpPr>
        <p:spPr>
          <a:xfrm>
            <a:off x="4686300" y="1676400"/>
            <a:ext cx="3976436" cy="4191000"/>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Slide Number Placeholder 5"/>
          <p:cNvSpPr txBox="1">
            <a:spLocks/>
          </p:cNvSpPr>
          <p:nvPr userDrawn="1"/>
        </p:nvSpPr>
        <p:spPr>
          <a:xfrm>
            <a:off x="457200" y="6400800"/>
            <a:ext cx="331076" cy="114300"/>
          </a:xfrm>
          <a:prstGeom prst="rect">
            <a:avLst/>
          </a:prstGeom>
        </p:spPr>
        <p:txBody>
          <a:bodyPr vert="horz" lIns="0" tIns="0" rIns="0" bIns="0" rtlCol="0" anchor="ctr" anchorCtr="0"/>
          <a:lstStyle>
            <a:defPPr>
              <a:defRPr lang="en-US"/>
            </a:defPPr>
            <a:lvl1pPr marL="0" algn="l" defTabSz="914400" rtl="0" eaLnBrk="1" latinLnBrk="0" hangingPunct="1">
              <a:defRPr sz="700" kern="1200">
                <a:solidFill>
                  <a:schemeClr val="accent6"/>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43D76-8BB2-47E0-A42B-26B0911BDB2F}" type="slidenum">
              <a:rPr lang="en-US" smtClean="0">
                <a:solidFill>
                  <a:schemeClr val="bg1"/>
                </a:solidFill>
              </a:rPr>
              <a:pPr/>
              <a:t>‹#›</a:t>
            </a:fld>
            <a:endParaRPr lang="en-US" dirty="0">
              <a:solidFill>
                <a:schemeClr val="bg1"/>
              </a:solidFill>
            </a:endParaRPr>
          </a:p>
        </p:txBody>
      </p:sp>
      <p:sp>
        <p:nvSpPr>
          <p:cNvPr id="6" name="Picture Placeholder 5"/>
          <p:cNvSpPr>
            <a:spLocks noGrp="1"/>
          </p:cNvSpPr>
          <p:nvPr>
            <p:ph type="pic" sz="quarter" idx="10"/>
          </p:nvPr>
        </p:nvSpPr>
        <p:spPr>
          <a:xfrm>
            <a:off x="457200" y="1676400"/>
            <a:ext cx="4000500" cy="4267200"/>
          </a:xfrm>
          <a:solidFill>
            <a:schemeClr val="bg1"/>
          </a:solidFill>
        </p:spPr>
        <p:txBody>
          <a:bodyPr/>
          <a:lstStyle>
            <a:lvl1pPr marL="0" indent="0" algn="ctr">
              <a:buNone/>
              <a:defRPr/>
            </a:lvl1pPr>
          </a:lstStyle>
          <a:p>
            <a:endParaRPr lang="en-US" dirty="0"/>
          </a:p>
        </p:txBody>
      </p:sp>
    </p:spTree>
    <p:extLst>
      <p:ext uri="{BB962C8B-B14F-4D97-AF65-F5344CB8AC3E}">
        <p14:creationId xmlns:p14="http://schemas.microsoft.com/office/powerpoint/2010/main" val="4268931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_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6819899" cy="990599"/>
          </a:xfrm>
        </p:spPr>
        <p:txBody>
          <a:bodyPr anchor="t" anchorCtr="0">
            <a:normAutofit/>
          </a:bodyPr>
          <a:lstStyle>
            <a:lvl1pPr algn="l">
              <a:defRPr sz="2800">
                <a:solidFill>
                  <a:schemeClr val="bg1"/>
                </a:solidFill>
              </a:defRPr>
            </a:lvl1pPr>
          </a:lstStyle>
          <a:p>
            <a:r>
              <a:rPr lang="en-US" dirty="0"/>
              <a:t>Click to edit Master title style</a:t>
            </a:r>
          </a:p>
        </p:txBody>
      </p:sp>
      <p:sp>
        <p:nvSpPr>
          <p:cNvPr id="4" name="Text Placeholder 3"/>
          <p:cNvSpPr>
            <a:spLocks noGrp="1"/>
          </p:cNvSpPr>
          <p:nvPr>
            <p:ph type="body" sz="half" idx="2"/>
          </p:nvPr>
        </p:nvSpPr>
        <p:spPr>
          <a:xfrm>
            <a:off x="457201" y="1676400"/>
            <a:ext cx="2590799" cy="4191000"/>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Slide Number Placeholder 5"/>
          <p:cNvSpPr txBox="1">
            <a:spLocks/>
          </p:cNvSpPr>
          <p:nvPr userDrawn="1"/>
        </p:nvSpPr>
        <p:spPr>
          <a:xfrm>
            <a:off x="457200" y="6400800"/>
            <a:ext cx="331076" cy="114300"/>
          </a:xfrm>
          <a:prstGeom prst="rect">
            <a:avLst/>
          </a:prstGeom>
        </p:spPr>
        <p:txBody>
          <a:bodyPr vert="horz" lIns="0" tIns="0" rIns="0" bIns="0" rtlCol="0" anchor="ctr" anchorCtr="0"/>
          <a:lstStyle>
            <a:defPPr>
              <a:defRPr lang="en-US"/>
            </a:defPPr>
            <a:lvl1pPr marL="0" algn="l" defTabSz="914400" rtl="0" eaLnBrk="1" latinLnBrk="0" hangingPunct="1">
              <a:defRPr sz="700" kern="1200">
                <a:solidFill>
                  <a:schemeClr val="accent6"/>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43D76-8BB2-47E0-A42B-26B0911BDB2F}" type="slidenum">
              <a:rPr lang="en-US" smtClean="0">
                <a:solidFill>
                  <a:schemeClr val="bg1"/>
                </a:solidFill>
              </a:rPr>
              <a:pPr/>
              <a:t>‹#›</a:t>
            </a:fld>
            <a:endParaRPr lang="en-US" dirty="0">
              <a:solidFill>
                <a:schemeClr val="bg1"/>
              </a:solidFill>
            </a:endParaRPr>
          </a:p>
        </p:txBody>
      </p:sp>
      <p:sp>
        <p:nvSpPr>
          <p:cNvPr id="8" name="Picture Placeholder 13"/>
          <p:cNvSpPr>
            <a:spLocks noGrp="1"/>
          </p:cNvSpPr>
          <p:nvPr>
            <p:ph type="pic" sz="quarter" idx="12" hasCustomPrompt="1"/>
          </p:nvPr>
        </p:nvSpPr>
        <p:spPr>
          <a:xfrm>
            <a:off x="4457700" y="1676400"/>
            <a:ext cx="4229100" cy="4229100"/>
          </a:xfrm>
          <a:prstGeom prst="ellipse">
            <a:avLst/>
          </a:prstGeom>
          <a:solidFill>
            <a:schemeClr val="bg1"/>
          </a:solidFill>
        </p:spPr>
        <p:txBody>
          <a:bodyPr>
            <a:normAutofit/>
          </a:bodyPr>
          <a:lstStyle>
            <a:lvl1pPr marL="0" marR="0" indent="0" algn="ctr" defTabSz="914400" rtl="0" eaLnBrk="1" fontAlgn="auto" latinLnBrk="0" hangingPunct="1">
              <a:lnSpc>
                <a:spcPct val="100000"/>
              </a:lnSpc>
              <a:spcBef>
                <a:spcPts val="600"/>
              </a:spcBef>
              <a:spcAft>
                <a:spcPts val="600"/>
              </a:spcAft>
              <a:buClrTx/>
              <a:buSzTx/>
              <a:buFont typeface="Arial" panose="020B0604020202020204" pitchFamily="34" charset="0"/>
              <a:buNone/>
              <a:tabLst/>
              <a:defRPr sz="1600">
                <a:solidFill>
                  <a:schemeClr val="accent6"/>
                </a:solidFill>
              </a:defRPr>
            </a:lvl1pPr>
          </a:lstStyle>
          <a:p>
            <a:r>
              <a:rPr lang="en-US" dirty="0"/>
              <a:t>picture</a:t>
            </a:r>
          </a:p>
        </p:txBody>
      </p:sp>
    </p:spTree>
    <p:extLst>
      <p:ext uri="{BB962C8B-B14F-4D97-AF65-F5344CB8AC3E}">
        <p14:creationId xmlns:p14="http://schemas.microsoft.com/office/powerpoint/2010/main" val="416996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1728" y="457200"/>
            <a:ext cx="6815372" cy="990600"/>
          </a:xfrm>
        </p:spPr>
        <p:txBody>
          <a:bodyPr anchor="t" anchorCtr="0">
            <a:normAutofit/>
          </a:bodyPr>
          <a:lstStyle>
            <a:lvl1pPr algn="l">
              <a:defRPr sz="2800"/>
            </a:lvl1pPr>
          </a:lstStyle>
          <a:p>
            <a:r>
              <a:rPr lang="en-US" dirty="0"/>
              <a:t>Click to edit Master title style</a:t>
            </a:r>
          </a:p>
        </p:txBody>
      </p:sp>
      <p:sp>
        <p:nvSpPr>
          <p:cNvPr id="3" name="Content Placeholder 2"/>
          <p:cNvSpPr>
            <a:spLocks noGrp="1"/>
          </p:cNvSpPr>
          <p:nvPr>
            <p:ph idx="1"/>
          </p:nvPr>
        </p:nvSpPr>
        <p:spPr>
          <a:xfrm>
            <a:off x="4686300" y="1676400"/>
            <a:ext cx="4000500" cy="3505200"/>
          </a:xfrm>
        </p:spPr>
        <p:txBody>
          <a:bodyPr>
            <a:normAutofit/>
          </a:bodyPr>
          <a:lstStyle>
            <a:lvl1pPr marL="0" indent="0">
              <a:buNone/>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endParaRPr lang="en-US" dirty="0"/>
          </a:p>
        </p:txBody>
      </p:sp>
      <p:sp>
        <p:nvSpPr>
          <p:cNvPr id="4" name="Text Placeholder 3"/>
          <p:cNvSpPr>
            <a:spLocks noGrp="1"/>
          </p:cNvSpPr>
          <p:nvPr>
            <p:ph type="body" sz="half" idx="2"/>
          </p:nvPr>
        </p:nvSpPr>
        <p:spPr>
          <a:xfrm>
            <a:off x="457201" y="1676400"/>
            <a:ext cx="4000499" cy="4191000"/>
          </a:xfrm>
        </p:spPr>
        <p:txBody>
          <a:bodyPr>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68019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3_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6819899" cy="990599"/>
          </a:xfrm>
        </p:spPr>
        <p:txBody>
          <a:bodyPr anchor="t" anchorCtr="0">
            <a:normAutofit/>
          </a:bodyPr>
          <a:lstStyle>
            <a:lvl1pPr algn="l">
              <a:defRPr sz="2800">
                <a:solidFill>
                  <a:schemeClr val="bg1"/>
                </a:solidFill>
              </a:defRPr>
            </a:lvl1pPr>
          </a:lstStyle>
          <a:p>
            <a:r>
              <a:rPr lang="en-US" dirty="0"/>
              <a:t>Click to edit Master title style</a:t>
            </a:r>
          </a:p>
        </p:txBody>
      </p:sp>
      <p:sp>
        <p:nvSpPr>
          <p:cNvPr id="4" name="Text Placeholder 3"/>
          <p:cNvSpPr>
            <a:spLocks noGrp="1"/>
          </p:cNvSpPr>
          <p:nvPr>
            <p:ph type="body" sz="half" idx="2"/>
          </p:nvPr>
        </p:nvSpPr>
        <p:spPr>
          <a:xfrm>
            <a:off x="457201" y="1676400"/>
            <a:ext cx="4000499" cy="4191000"/>
          </a:xfrm>
        </p:spPr>
        <p:txBody>
          <a:bodyP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Slide Number Placeholder 5"/>
          <p:cNvSpPr txBox="1">
            <a:spLocks/>
          </p:cNvSpPr>
          <p:nvPr userDrawn="1"/>
        </p:nvSpPr>
        <p:spPr>
          <a:xfrm>
            <a:off x="457200" y="6400800"/>
            <a:ext cx="331076" cy="114300"/>
          </a:xfrm>
          <a:prstGeom prst="rect">
            <a:avLst/>
          </a:prstGeom>
        </p:spPr>
        <p:txBody>
          <a:bodyPr vert="horz" lIns="0" tIns="0" rIns="0" bIns="0" rtlCol="0" anchor="ctr" anchorCtr="0"/>
          <a:lstStyle>
            <a:defPPr>
              <a:defRPr lang="en-US"/>
            </a:defPPr>
            <a:lvl1pPr marL="0" algn="l" defTabSz="914400" rtl="0" eaLnBrk="1" latinLnBrk="0" hangingPunct="1">
              <a:defRPr sz="700" kern="1200">
                <a:solidFill>
                  <a:schemeClr val="accent6"/>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43D76-8BB2-47E0-A42B-26B0911BDB2F}" type="slidenum">
              <a:rPr lang="en-US" smtClean="0">
                <a:solidFill>
                  <a:schemeClr val="bg1"/>
                </a:solidFill>
              </a:rPr>
              <a:pPr/>
              <a:t>‹#›</a:t>
            </a:fld>
            <a:endParaRPr lang="en-US" dirty="0">
              <a:solidFill>
                <a:schemeClr val="bg1"/>
              </a:solidFill>
            </a:endParaRPr>
          </a:p>
        </p:txBody>
      </p:sp>
      <p:sp>
        <p:nvSpPr>
          <p:cNvPr id="7" name="Content Placeholder 3"/>
          <p:cNvSpPr>
            <a:spLocks noGrp="1"/>
          </p:cNvSpPr>
          <p:nvPr>
            <p:ph sz="half" idx="10"/>
          </p:nvPr>
        </p:nvSpPr>
        <p:spPr>
          <a:xfrm>
            <a:off x="4686300" y="1676400"/>
            <a:ext cx="4000500" cy="3505200"/>
          </a:xfrm>
        </p:spPr>
        <p:txBody>
          <a:bodyPr lIns="0" tIns="0" rIns="0" bIns="0">
            <a:normAutofit/>
          </a:bodyPr>
          <a:lstStyle>
            <a:lvl1pPr marL="0" indent="0">
              <a:buNone/>
              <a:defRPr sz="20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Tree>
    <p:extLst>
      <p:ext uri="{BB962C8B-B14F-4D97-AF65-F5344CB8AC3E}">
        <p14:creationId xmlns:p14="http://schemas.microsoft.com/office/powerpoint/2010/main" val="1712361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457200" y="457200"/>
            <a:ext cx="5410200" cy="990600"/>
          </a:xfrm>
        </p:spPr>
        <p:txBody>
          <a:bodyPr lIns="0" tIns="0" rIns="0" bIns="0" anchor="t" anchorCtr="0">
            <a:normAutofit/>
          </a:bodyPr>
          <a:lstStyle>
            <a:lvl1pPr algn="l">
              <a:defRPr sz="3200" b="0">
                <a:solidFill>
                  <a:schemeClr val="bg1"/>
                </a:solidFill>
                <a:latin typeface="+mn-lt"/>
              </a:defRPr>
            </a:lvl1pPr>
          </a:lstStyle>
          <a:p>
            <a:r>
              <a:rPr lang="en-US" dirty="0"/>
              <a:t>Click to edit Master title style</a:t>
            </a:r>
          </a:p>
        </p:txBody>
      </p:sp>
      <p:sp>
        <p:nvSpPr>
          <p:cNvPr id="3" name="Subtitle 2"/>
          <p:cNvSpPr>
            <a:spLocks noGrp="1"/>
          </p:cNvSpPr>
          <p:nvPr>
            <p:ph type="subTitle" idx="1"/>
          </p:nvPr>
        </p:nvSpPr>
        <p:spPr>
          <a:xfrm>
            <a:off x="457200" y="1676400"/>
            <a:ext cx="5410200" cy="1028700"/>
          </a:xfrm>
        </p:spPr>
        <p:txBody>
          <a:bodyPr lIns="0" tIns="0" rIns="0" bIns="0" anchor="t" anchorCtr="0">
            <a:normAutofit/>
          </a:bodyPr>
          <a:lstStyle>
            <a:lvl1pPr marL="0" indent="0" algn="l">
              <a:buNone/>
              <a:defRPr sz="2200" b="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67400" y="5448300"/>
            <a:ext cx="3047821" cy="1192810"/>
          </a:xfrm>
          <a:prstGeom prst="rect">
            <a:avLst/>
          </a:prstGeom>
        </p:spPr>
      </p:pic>
    </p:spTree>
    <p:extLst>
      <p:ext uri="{BB962C8B-B14F-4D97-AF65-F5344CB8AC3E}">
        <p14:creationId xmlns:p14="http://schemas.microsoft.com/office/powerpoint/2010/main" val="577903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933700"/>
            <a:ext cx="5410200" cy="990600"/>
          </a:xfrm>
        </p:spPr>
        <p:txBody>
          <a:bodyPr lIns="0" tIns="0" rIns="0" bIns="0" anchor="t" anchorCtr="0">
            <a:normAutofit/>
          </a:bodyPr>
          <a:lstStyle>
            <a:lvl1pPr algn="l">
              <a:defRPr sz="3200" b="0">
                <a:solidFill>
                  <a:schemeClr val="accent1"/>
                </a:solidFill>
              </a:defRPr>
            </a:lvl1pPr>
          </a:lstStyle>
          <a:p>
            <a:r>
              <a:rPr lang="en-US" dirty="0"/>
              <a:t>Click to edit Master title style</a:t>
            </a:r>
          </a:p>
        </p:txBody>
      </p:sp>
      <p:sp>
        <p:nvSpPr>
          <p:cNvPr id="6" name="Slide Number Placeholder 5"/>
          <p:cNvSpPr txBox="1">
            <a:spLocks/>
          </p:cNvSpPr>
          <p:nvPr userDrawn="1"/>
        </p:nvSpPr>
        <p:spPr>
          <a:xfrm>
            <a:off x="457200" y="6421120"/>
            <a:ext cx="331076" cy="114300"/>
          </a:xfrm>
          <a:prstGeom prst="rect">
            <a:avLst/>
          </a:prstGeom>
        </p:spPr>
        <p:txBody>
          <a:bodyPr vert="horz" lIns="0" tIns="0" rIns="0" bIns="0" rtlCol="0" anchor="ctr" anchorCtr="0"/>
          <a:lstStyle>
            <a:defPPr>
              <a:defRPr lang="en-US"/>
            </a:defPPr>
            <a:lvl1pPr marL="0" algn="l" defTabSz="914400" rtl="0" eaLnBrk="1" latinLnBrk="0" hangingPunct="1">
              <a:defRPr sz="700" kern="1200">
                <a:solidFill>
                  <a:schemeClr val="accent6"/>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43D76-8BB2-47E0-A42B-26B0911BDB2F}" type="slidenum">
              <a:rPr lang="en-US" smtClean="0"/>
              <a:pPr/>
              <a:t>‹#›</a:t>
            </a:fld>
            <a:endParaRPr lang="en-US" dirty="0"/>
          </a:p>
        </p:txBody>
      </p:sp>
    </p:spTree>
    <p:extLst>
      <p:ext uri="{BB962C8B-B14F-4D97-AF65-F5344CB8AC3E}">
        <p14:creationId xmlns:p14="http://schemas.microsoft.com/office/powerpoint/2010/main" val="35364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1_Title Only">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933699"/>
            <a:ext cx="5410200" cy="990601"/>
          </a:xfrm>
        </p:spPr>
        <p:txBody>
          <a:bodyPr lIns="0" tIns="0" rIns="0" bIns="0" anchor="t" anchorCtr="0">
            <a:normAutofit/>
          </a:bodyPr>
          <a:lstStyle>
            <a:lvl1pPr algn="l">
              <a:defRPr sz="3200">
                <a:solidFill>
                  <a:schemeClr val="bg1"/>
                </a:solidFill>
              </a:defRPr>
            </a:lvl1pPr>
          </a:lstStyle>
          <a:p>
            <a:r>
              <a:rPr lang="en-US" dirty="0"/>
              <a:t>Click to edit Master title style</a:t>
            </a:r>
          </a:p>
        </p:txBody>
      </p:sp>
      <p:sp>
        <p:nvSpPr>
          <p:cNvPr id="9" name="Slide Number Placeholder 5"/>
          <p:cNvSpPr txBox="1">
            <a:spLocks/>
          </p:cNvSpPr>
          <p:nvPr userDrawn="1"/>
        </p:nvSpPr>
        <p:spPr>
          <a:xfrm>
            <a:off x="457200" y="6400800"/>
            <a:ext cx="331076" cy="114300"/>
          </a:xfrm>
          <a:prstGeom prst="rect">
            <a:avLst/>
          </a:prstGeom>
        </p:spPr>
        <p:txBody>
          <a:bodyPr vert="horz" lIns="0" tIns="0" rIns="0" bIns="0" rtlCol="0" anchor="ctr" anchorCtr="0"/>
          <a:lstStyle>
            <a:defPPr>
              <a:defRPr lang="en-US"/>
            </a:defPPr>
            <a:lvl1pPr marL="0" algn="l" defTabSz="914400" rtl="0" eaLnBrk="1" latinLnBrk="0" hangingPunct="1">
              <a:defRPr sz="700" kern="1200">
                <a:solidFill>
                  <a:schemeClr val="accent6"/>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43D76-8BB2-47E0-A42B-26B0911BDB2F}"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3203548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reserve="1">
  <p:cSld name="4_Title Only">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933699"/>
            <a:ext cx="5410200" cy="990601"/>
          </a:xfrm>
        </p:spPr>
        <p:txBody>
          <a:bodyPr lIns="0" tIns="0" rIns="0" bIns="0" anchor="t" anchorCtr="0">
            <a:normAutofit/>
          </a:bodyPr>
          <a:lstStyle>
            <a:lvl1pPr algn="l">
              <a:defRPr sz="3200">
                <a:solidFill>
                  <a:schemeClr val="bg1"/>
                </a:solidFill>
              </a:defRPr>
            </a:lvl1pPr>
          </a:lstStyle>
          <a:p>
            <a:r>
              <a:rPr lang="en-US" dirty="0"/>
              <a:t>Click to edit Master title style</a:t>
            </a:r>
          </a:p>
        </p:txBody>
      </p:sp>
      <p:sp>
        <p:nvSpPr>
          <p:cNvPr id="9" name="Slide Number Placeholder 5"/>
          <p:cNvSpPr txBox="1">
            <a:spLocks/>
          </p:cNvSpPr>
          <p:nvPr userDrawn="1"/>
        </p:nvSpPr>
        <p:spPr>
          <a:xfrm>
            <a:off x="457200" y="6400800"/>
            <a:ext cx="331076" cy="114300"/>
          </a:xfrm>
          <a:prstGeom prst="rect">
            <a:avLst/>
          </a:prstGeom>
        </p:spPr>
        <p:txBody>
          <a:bodyPr vert="horz" lIns="0" tIns="0" rIns="0" bIns="0" rtlCol="0" anchor="ctr" anchorCtr="0"/>
          <a:lstStyle>
            <a:defPPr>
              <a:defRPr lang="en-US"/>
            </a:defPPr>
            <a:lvl1pPr marL="0" algn="l" defTabSz="914400" rtl="0" eaLnBrk="1" latinLnBrk="0" hangingPunct="1">
              <a:defRPr sz="700" kern="1200">
                <a:solidFill>
                  <a:schemeClr val="accent6"/>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43D76-8BB2-47E0-A42B-26B0911BDB2F}"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792754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Only" preserve="1">
  <p:cSld name="2_Title Only">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933700"/>
            <a:ext cx="6819900" cy="990600"/>
          </a:xfrm>
        </p:spPr>
        <p:txBody>
          <a:bodyPr lIns="0" tIns="0" rIns="0" bIns="0" anchor="t" anchorCtr="0">
            <a:normAutofit/>
          </a:bodyPr>
          <a:lstStyle>
            <a:lvl1pPr algn="l">
              <a:defRPr sz="3200">
                <a:solidFill>
                  <a:schemeClr val="bg1"/>
                </a:solidFill>
              </a:defRPr>
            </a:lvl1pPr>
          </a:lstStyle>
          <a:p>
            <a:r>
              <a:rPr lang="en-US" dirty="0"/>
              <a:t>Click to edit Master title style</a:t>
            </a:r>
          </a:p>
        </p:txBody>
      </p:sp>
      <p:sp>
        <p:nvSpPr>
          <p:cNvPr id="6" name="Slide Number Placeholder 5"/>
          <p:cNvSpPr txBox="1">
            <a:spLocks/>
          </p:cNvSpPr>
          <p:nvPr userDrawn="1"/>
        </p:nvSpPr>
        <p:spPr>
          <a:xfrm>
            <a:off x="457200" y="6400800"/>
            <a:ext cx="331076" cy="114300"/>
          </a:xfrm>
          <a:prstGeom prst="rect">
            <a:avLst/>
          </a:prstGeom>
        </p:spPr>
        <p:txBody>
          <a:bodyPr vert="horz" lIns="0" tIns="0" rIns="0" bIns="0" rtlCol="0" anchor="ctr" anchorCtr="0"/>
          <a:lstStyle>
            <a:defPPr>
              <a:defRPr lang="en-US"/>
            </a:defPPr>
            <a:lvl1pPr marL="0" algn="l" defTabSz="914400" rtl="0" eaLnBrk="1" latinLnBrk="0" hangingPunct="1">
              <a:defRPr sz="700" kern="1200">
                <a:solidFill>
                  <a:schemeClr val="accent6"/>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43D76-8BB2-47E0-A42B-26B0911BDB2F}"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246938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Only" preserve="1">
  <p:cSld name="3_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933700"/>
            <a:ext cx="6819900" cy="990600"/>
          </a:xfrm>
        </p:spPr>
        <p:txBody>
          <a:bodyPr lIns="0" tIns="0" rIns="0" bIns="0" anchor="t" anchorCtr="0">
            <a:normAutofit/>
          </a:bodyPr>
          <a:lstStyle>
            <a:lvl1pPr algn="l">
              <a:defRPr sz="3200">
                <a:solidFill>
                  <a:schemeClr val="bg1"/>
                </a:solidFill>
              </a:defRPr>
            </a:lvl1pPr>
          </a:lstStyle>
          <a:p>
            <a:r>
              <a:rPr lang="en-US" dirty="0"/>
              <a:t>Click to edit Master title style</a:t>
            </a:r>
          </a:p>
        </p:txBody>
      </p:sp>
      <p:sp>
        <p:nvSpPr>
          <p:cNvPr id="6" name="Slide Number Placeholder 5"/>
          <p:cNvSpPr txBox="1">
            <a:spLocks/>
          </p:cNvSpPr>
          <p:nvPr userDrawn="1"/>
        </p:nvSpPr>
        <p:spPr>
          <a:xfrm>
            <a:off x="457200" y="6400800"/>
            <a:ext cx="331076" cy="114300"/>
          </a:xfrm>
          <a:prstGeom prst="rect">
            <a:avLst/>
          </a:prstGeom>
        </p:spPr>
        <p:txBody>
          <a:bodyPr vert="horz" lIns="0" tIns="0" rIns="0" bIns="0" rtlCol="0" anchor="ctr" anchorCtr="0"/>
          <a:lstStyle>
            <a:defPPr>
              <a:defRPr lang="en-US"/>
            </a:defPPr>
            <a:lvl1pPr marL="0" algn="l" defTabSz="914400" rtl="0" eaLnBrk="1" latinLnBrk="0" hangingPunct="1">
              <a:defRPr sz="700" kern="1200">
                <a:solidFill>
                  <a:schemeClr val="accent6"/>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43D76-8BB2-47E0-A42B-26B0911BDB2F}"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1064657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Only" preserve="1">
  <p:cSld name="5_Title Only">
    <p:bg>
      <p:bgPr>
        <a:solidFill>
          <a:srgbClr val="00A1D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933699"/>
            <a:ext cx="6819900" cy="990601"/>
          </a:xfrm>
        </p:spPr>
        <p:txBody>
          <a:bodyPr lIns="0" tIns="0" rIns="0" bIns="0" anchor="t" anchorCtr="0">
            <a:normAutofit/>
          </a:bodyPr>
          <a:lstStyle>
            <a:lvl1pPr algn="l">
              <a:defRPr sz="3200">
                <a:solidFill>
                  <a:schemeClr val="bg1"/>
                </a:solidFill>
              </a:defRPr>
            </a:lvl1pPr>
          </a:lstStyle>
          <a:p>
            <a:r>
              <a:rPr lang="en-US" dirty="0"/>
              <a:t>Click to edit Master title style</a:t>
            </a:r>
          </a:p>
        </p:txBody>
      </p:sp>
      <p:sp>
        <p:nvSpPr>
          <p:cNvPr id="6" name="Slide Number Placeholder 5"/>
          <p:cNvSpPr txBox="1">
            <a:spLocks/>
          </p:cNvSpPr>
          <p:nvPr userDrawn="1"/>
        </p:nvSpPr>
        <p:spPr>
          <a:xfrm>
            <a:off x="457200" y="6400800"/>
            <a:ext cx="331076" cy="114300"/>
          </a:xfrm>
          <a:prstGeom prst="rect">
            <a:avLst/>
          </a:prstGeom>
        </p:spPr>
        <p:txBody>
          <a:bodyPr vert="horz" lIns="0" tIns="0" rIns="0" bIns="0" rtlCol="0" anchor="ctr" anchorCtr="0"/>
          <a:lstStyle>
            <a:defPPr>
              <a:defRPr lang="en-US"/>
            </a:defPPr>
            <a:lvl1pPr marL="0" algn="l" defTabSz="914400" rtl="0" eaLnBrk="1" latinLnBrk="0" hangingPunct="1">
              <a:defRPr sz="700" kern="1200">
                <a:solidFill>
                  <a:schemeClr val="accent6"/>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43D76-8BB2-47E0-A42B-26B0911BDB2F}"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354043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6_Title Only">
    <p:spTree>
      <p:nvGrpSpPr>
        <p:cNvPr id="1" name=""/>
        <p:cNvGrpSpPr/>
        <p:nvPr/>
      </p:nvGrpSpPr>
      <p:grpSpPr>
        <a:xfrm>
          <a:off x="0" y="0"/>
          <a:ext cx="0" cy="0"/>
          <a:chOff x="0" y="0"/>
          <a:chExt cx="0" cy="0"/>
        </a:xfrm>
      </p:grpSpPr>
      <p:sp>
        <p:nvSpPr>
          <p:cNvPr id="6" name="Slide Number Placeholder 5"/>
          <p:cNvSpPr txBox="1">
            <a:spLocks/>
          </p:cNvSpPr>
          <p:nvPr userDrawn="1"/>
        </p:nvSpPr>
        <p:spPr>
          <a:xfrm>
            <a:off x="457200" y="6421120"/>
            <a:ext cx="331076" cy="114300"/>
          </a:xfrm>
          <a:prstGeom prst="rect">
            <a:avLst/>
          </a:prstGeom>
        </p:spPr>
        <p:txBody>
          <a:bodyPr vert="horz" lIns="0" tIns="0" rIns="0" bIns="0" rtlCol="0" anchor="ctr" anchorCtr="0"/>
          <a:lstStyle>
            <a:defPPr>
              <a:defRPr lang="en-US"/>
            </a:defPPr>
            <a:lvl1pPr marL="0" algn="l" defTabSz="914400" rtl="0" eaLnBrk="1" latinLnBrk="0" hangingPunct="1">
              <a:defRPr sz="700" kern="1200">
                <a:solidFill>
                  <a:schemeClr val="accent6"/>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43D76-8BB2-47E0-A42B-26B0911BDB2F}" type="slidenum">
              <a:rPr lang="en-US" smtClean="0">
                <a:solidFill>
                  <a:schemeClr val="bg1"/>
                </a:solidFill>
              </a:rPr>
              <a:pPr/>
              <a:t>‹#›</a:t>
            </a:fld>
            <a:endParaRPr lang="en-US" dirty="0">
              <a:solidFill>
                <a:schemeClr val="bg1"/>
              </a:solidFill>
            </a:endParaRPr>
          </a:p>
        </p:txBody>
      </p:sp>
      <p:sp>
        <p:nvSpPr>
          <p:cNvPr id="7" name="TextBox 6"/>
          <p:cNvSpPr txBox="1"/>
          <p:nvPr userDrawn="1"/>
        </p:nvSpPr>
        <p:spPr>
          <a:xfrm>
            <a:off x="1866899" y="6421120"/>
            <a:ext cx="578685" cy="123111"/>
          </a:xfrm>
          <a:prstGeom prst="rect">
            <a:avLst/>
          </a:prstGeom>
          <a:noFill/>
        </p:spPr>
        <p:txBody>
          <a:bodyPr wrap="none" lIns="0" tIns="0" rIns="0" bIns="0" rtlCol="0" anchor="ctr" anchorCtr="0">
            <a:spAutoFit/>
          </a:bodyPr>
          <a:lstStyle/>
          <a:p>
            <a:pPr algn="l"/>
            <a:r>
              <a:rPr lang="en-US" sz="800" dirty="0">
                <a:solidFill>
                  <a:schemeClr val="bg1"/>
                </a:solidFill>
                <a:latin typeface="Arial" panose="020B0604020202020204" pitchFamily="34" charset="0"/>
                <a:cs typeface="Arial" panose="020B0604020202020204" pitchFamily="34" charset="0"/>
              </a:rPr>
              <a:t>CH2M_2015</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19975" y="6076950"/>
            <a:ext cx="1392843" cy="54511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1482507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463675" y="669925"/>
            <a:ext cx="7281863" cy="1030288"/>
          </a:xfrm>
        </p:spPr>
        <p:txBody>
          <a:bodyPr/>
          <a:lstStyle/>
          <a:p>
            <a:r>
              <a:rPr lang="en-US"/>
              <a:t>Click to edit Master title style</a:t>
            </a:r>
          </a:p>
        </p:txBody>
      </p:sp>
      <p:sp>
        <p:nvSpPr>
          <p:cNvPr id="3" name="Text Placeholder 2"/>
          <p:cNvSpPr>
            <a:spLocks noGrp="1"/>
          </p:cNvSpPr>
          <p:nvPr>
            <p:ph type="body" sz="half" idx="1"/>
          </p:nvPr>
        </p:nvSpPr>
        <p:spPr>
          <a:xfrm>
            <a:off x="658813" y="1885950"/>
            <a:ext cx="3954462"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65675" y="1885950"/>
            <a:ext cx="3954463"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765675" y="4186238"/>
            <a:ext cx="3954463" cy="2149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xfrm>
            <a:off x="31750" y="6616700"/>
            <a:ext cx="2133600" cy="250825"/>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1"/>
          </p:nvPr>
        </p:nvSpPr>
        <p:spPr>
          <a:xfrm>
            <a:off x="6943725" y="6480175"/>
            <a:ext cx="2133600" cy="331788"/>
          </a:xfrm>
          <a:prstGeom prst="rect">
            <a:avLst/>
          </a:prstGeom>
          <a:ln/>
        </p:spPr>
        <p:txBody>
          <a:bodyPr/>
          <a:lstStyle>
            <a:lvl1pPr>
              <a:defRPr/>
            </a:lvl1pPr>
          </a:lstStyle>
          <a:p>
            <a:pPr>
              <a:defRPr/>
            </a:pPr>
            <a:fld id="{55FA60C9-E019-4C6E-B006-796FECB9092C}" type="slidenum">
              <a:rPr lang="en-US"/>
              <a:pPr>
                <a:defRPr/>
              </a:pPr>
              <a:t>‹#›</a:t>
            </a:fld>
            <a:endParaRPr lang="en-US"/>
          </a:p>
        </p:txBody>
      </p:sp>
    </p:spTree>
    <p:extLst>
      <p:ext uri="{BB962C8B-B14F-4D97-AF65-F5344CB8AC3E}">
        <p14:creationId xmlns:p14="http://schemas.microsoft.com/office/powerpoint/2010/main" val="3105216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457200" y="1676400"/>
            <a:ext cx="5410200" cy="4495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8884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90600"/>
          </a:xfrm>
        </p:spPr>
        <p:txBody>
          <a:bodyPr/>
          <a:lstStyle/>
          <a:p>
            <a:r>
              <a:rPr lang="en-US" dirty="0"/>
              <a:t>Click to edit Master title style</a:t>
            </a:r>
          </a:p>
        </p:txBody>
      </p:sp>
      <p:sp>
        <p:nvSpPr>
          <p:cNvPr id="3" name="Content Placeholder 2"/>
          <p:cNvSpPr>
            <a:spLocks noGrp="1"/>
          </p:cNvSpPr>
          <p:nvPr>
            <p:ph idx="1"/>
          </p:nvPr>
        </p:nvSpPr>
        <p:spPr>
          <a:xfrm>
            <a:off x="457200" y="1676400"/>
            <a:ext cx="8229600"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3409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90600"/>
          </a:xfrm>
        </p:spPr>
        <p:txBody>
          <a:bodyPr/>
          <a:lstStyle/>
          <a:p>
            <a:r>
              <a:rPr lang="en-US" dirty="0"/>
              <a:t>Click to edit Master title style</a:t>
            </a:r>
          </a:p>
        </p:txBody>
      </p:sp>
      <p:sp>
        <p:nvSpPr>
          <p:cNvPr id="3" name="Content Placeholder 2"/>
          <p:cNvSpPr>
            <a:spLocks noGrp="1"/>
          </p:cNvSpPr>
          <p:nvPr>
            <p:ph idx="1"/>
          </p:nvPr>
        </p:nvSpPr>
        <p:spPr>
          <a:xfrm>
            <a:off x="457200" y="1676400"/>
            <a:ext cx="4000500" cy="4343400"/>
          </a:xfrm>
        </p:spPr>
        <p:txBody>
          <a:bodyPr/>
          <a:lstStyle>
            <a:lvl1pPr marL="0" indent="0">
              <a:buNone/>
              <a:defRPr sz="1800"/>
            </a:lvl1pPr>
          </a:lstStyle>
          <a:p>
            <a:pPr lvl="0"/>
            <a:r>
              <a:rPr lang="en-US" dirty="0"/>
              <a:t>Click to edit Master text styles</a:t>
            </a:r>
          </a:p>
        </p:txBody>
      </p:sp>
    </p:spTree>
    <p:extLst>
      <p:ext uri="{BB962C8B-B14F-4D97-AF65-F5344CB8AC3E}">
        <p14:creationId xmlns:p14="http://schemas.microsoft.com/office/powerpoint/2010/main" val="249117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5410200" cy="990600"/>
          </a:xfrm>
        </p:spPr>
        <p:txBody>
          <a:bodyPr lIns="0" tIns="0" rIns="0" bIns="0">
            <a:normAutofit/>
          </a:bodyPr>
          <a:lstStyle>
            <a:lvl1pPr>
              <a:defRPr sz="28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457199" y="1676400"/>
            <a:ext cx="5410201" cy="4343400"/>
          </a:xfrm>
        </p:spPr>
        <p:txBody>
          <a:bodyPr lIns="0" tIns="0" rIns="0" bIns="0">
            <a:normAutofit/>
          </a:bodyPr>
          <a:lstStyle>
            <a:lvl1pPr marL="0" indent="0">
              <a:buNone/>
              <a:defRPr sz="2000">
                <a:solidFill>
                  <a:schemeClr val="tx1"/>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a:t>Click to edit Master text styles</a:t>
            </a:r>
          </a:p>
        </p:txBody>
      </p:sp>
    </p:spTree>
    <p:extLst>
      <p:ext uri="{BB962C8B-B14F-4D97-AF65-F5344CB8AC3E}">
        <p14:creationId xmlns:p14="http://schemas.microsoft.com/office/powerpoint/2010/main" val="818381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90600"/>
          </a:xfrm>
        </p:spPr>
        <p:txBody>
          <a:bodyPr lIns="0" tIns="0" rIns="0" bIns="0"/>
          <a:lstStyle/>
          <a:p>
            <a:r>
              <a:rPr lang="en-US" dirty="0"/>
              <a:t>Click to edit Master title style</a:t>
            </a:r>
          </a:p>
        </p:txBody>
      </p:sp>
      <p:sp>
        <p:nvSpPr>
          <p:cNvPr id="3" name="Content Placeholder 2"/>
          <p:cNvSpPr>
            <a:spLocks noGrp="1"/>
          </p:cNvSpPr>
          <p:nvPr>
            <p:ph sz="half" idx="1"/>
          </p:nvPr>
        </p:nvSpPr>
        <p:spPr>
          <a:xfrm>
            <a:off x="457200" y="1676400"/>
            <a:ext cx="4000500" cy="4191000"/>
          </a:xfrm>
        </p:spPr>
        <p:txBody>
          <a:bodyPr lIns="0" tIns="0" rIns="0" bIns="0">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6300" y="1676400"/>
            <a:ext cx="4000500" cy="4191000"/>
          </a:xfrm>
        </p:spPr>
        <p:txBody>
          <a:bodyPr lIns="0" tIns="0" rIns="0" bIns="0">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4859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13464" cy="990599"/>
          </a:xfrm>
        </p:spPr>
        <p:txBody>
          <a:bodyPr lIns="0" tIns="0" rIns="0" bIns="0"/>
          <a:lstStyle/>
          <a:p>
            <a:r>
              <a:rPr lang="en-US" dirty="0"/>
              <a:t>Click to edit Master title style</a:t>
            </a:r>
          </a:p>
        </p:txBody>
      </p:sp>
      <p:sp>
        <p:nvSpPr>
          <p:cNvPr id="3" name="Content Placeholder 3"/>
          <p:cNvSpPr>
            <a:spLocks noGrp="1"/>
          </p:cNvSpPr>
          <p:nvPr>
            <p:ph sz="half" idx="2"/>
          </p:nvPr>
        </p:nvSpPr>
        <p:spPr>
          <a:xfrm>
            <a:off x="457200" y="1676400"/>
            <a:ext cx="8229600" cy="4171950"/>
          </a:xfrm>
        </p:spPr>
        <p:txBody>
          <a:bodyPr lIns="0" tIns="0" rIns="0" bIns="0">
            <a:normAutofit/>
          </a:bodyPr>
          <a:lstStyle>
            <a:lvl1pPr marL="0" indent="0">
              <a:buNone/>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Tree>
    <p:extLst>
      <p:ext uri="{BB962C8B-B14F-4D97-AF65-F5344CB8AC3E}">
        <p14:creationId xmlns:p14="http://schemas.microsoft.com/office/powerpoint/2010/main" val="22132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5410200" cy="990600"/>
          </a:xfrm>
        </p:spPr>
        <p:txBody>
          <a:bodyPr lIns="0" tIns="0" rIns="0" bIns="0">
            <a:normAutofit/>
          </a:bodyPr>
          <a:lstStyle>
            <a:lvl1pPr>
              <a:defRPr sz="28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457199" y="1676400"/>
            <a:ext cx="5410201" cy="3733800"/>
          </a:xfrm>
        </p:spPr>
        <p:txBody>
          <a:bodyPr lIns="0" tIns="0" rIns="0" bIns="0">
            <a:normAutofit/>
          </a:bodyPr>
          <a:lstStyle>
            <a:lvl1pPr marL="0" indent="0">
              <a:buNone/>
              <a:defRPr sz="2000">
                <a:solidFill>
                  <a:schemeClr val="tx1"/>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a:t>Click to edit Master text styles</a:t>
            </a:r>
          </a:p>
        </p:txBody>
      </p:sp>
      <p:sp>
        <p:nvSpPr>
          <p:cNvPr id="10" name="Picture Placeholder 4"/>
          <p:cNvSpPr>
            <a:spLocks noGrp="1"/>
          </p:cNvSpPr>
          <p:nvPr>
            <p:ph type="pic" sz="quarter" idx="14"/>
          </p:nvPr>
        </p:nvSpPr>
        <p:spPr>
          <a:xfrm>
            <a:off x="6096000" y="1676400"/>
            <a:ext cx="2590800" cy="3733800"/>
          </a:xfrm>
          <a:solidFill>
            <a:schemeClr val="tx1"/>
          </a:solidFill>
        </p:spPr>
        <p:txBody>
          <a:bodyPr anchor="ctr" anchorCtr="0">
            <a:normAutofit/>
          </a:bodyPr>
          <a:lstStyle>
            <a:lvl1pPr marL="0" indent="0" algn="ctr">
              <a:buNone/>
              <a:defRPr sz="1400">
                <a:solidFill>
                  <a:schemeClr val="bg1"/>
                </a:solidFill>
              </a:defRPr>
            </a:lvl1pPr>
          </a:lstStyle>
          <a:p>
            <a:endParaRPr lang="en-US"/>
          </a:p>
        </p:txBody>
      </p:sp>
    </p:spTree>
    <p:extLst>
      <p:ext uri="{BB962C8B-B14F-4D97-AF65-F5344CB8AC3E}">
        <p14:creationId xmlns:p14="http://schemas.microsoft.com/office/powerpoint/2010/main" val="3265237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5410200" cy="990600"/>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457200" y="1676400"/>
            <a:ext cx="5410200" cy="4272844"/>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457200" y="6400800"/>
            <a:ext cx="331076" cy="114300"/>
          </a:xfrm>
          <a:prstGeom prst="rect">
            <a:avLst/>
          </a:prstGeom>
        </p:spPr>
        <p:txBody>
          <a:bodyPr vert="horz" lIns="0" tIns="0" rIns="0" bIns="0" rtlCol="0" anchor="ctr" anchorCtr="0"/>
          <a:lstStyle>
            <a:defPPr>
              <a:defRPr lang="en-US"/>
            </a:defPPr>
            <a:lvl1pPr marL="0" algn="l" defTabSz="914400" rtl="0" eaLnBrk="1" latinLnBrk="0" hangingPunct="1">
              <a:defRPr sz="700" kern="1200">
                <a:solidFill>
                  <a:schemeClr val="accent6"/>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343D76-8BB2-47E0-A42B-26B0911BDB2F}" type="slidenum">
              <a:rPr lang="en-US" smtClean="0">
                <a:solidFill>
                  <a:schemeClr val="accent6"/>
                </a:solidFill>
                <a:latin typeface="+mj-lt"/>
              </a:rPr>
              <a:pPr/>
              <a:t>‹#›</a:t>
            </a:fld>
            <a:endParaRPr lang="en-US" dirty="0">
              <a:solidFill>
                <a:schemeClr val="accent6"/>
              </a:solidFill>
              <a:latin typeface="+mj-lt"/>
            </a:endParaRPr>
          </a:p>
        </p:txBody>
      </p:sp>
    </p:spTree>
    <p:extLst>
      <p:ext uri="{BB962C8B-B14F-4D97-AF65-F5344CB8AC3E}">
        <p14:creationId xmlns:p14="http://schemas.microsoft.com/office/powerpoint/2010/main" val="3051251297"/>
      </p:ext>
    </p:extLst>
  </p:cSld>
  <p:clrMap bg1="lt1" tx1="dk1" bg2="lt2" tx2="dk2" accent1="accent1" accent2="accent2" accent3="accent3" accent4="accent4" accent5="accent5" accent6="accent6" hlink="hlink" folHlink="folHlink"/>
  <p:sldLayoutIdLst>
    <p:sldLayoutId id="2147483661" r:id="rId1"/>
    <p:sldLayoutId id="2147483713" r:id="rId2"/>
    <p:sldLayoutId id="2147483662" r:id="rId3"/>
    <p:sldLayoutId id="2147483703" r:id="rId4"/>
    <p:sldLayoutId id="2147483710" r:id="rId5"/>
    <p:sldLayoutId id="2147483676" r:id="rId6"/>
    <p:sldLayoutId id="2147483664" r:id="rId7"/>
    <p:sldLayoutId id="2147483665" r:id="rId8"/>
    <p:sldLayoutId id="2147483700" r:id="rId9"/>
    <p:sldLayoutId id="2147483701" r:id="rId10"/>
    <p:sldLayoutId id="2147483708" r:id="rId11"/>
    <p:sldLayoutId id="2147483704" r:id="rId12"/>
    <p:sldLayoutId id="2147483705" r:id="rId13"/>
    <p:sldLayoutId id="2147483706" r:id="rId14"/>
    <p:sldLayoutId id="2147483663" r:id="rId15"/>
    <p:sldLayoutId id="2147483707" r:id="rId16"/>
    <p:sldLayoutId id="2147483709" r:id="rId17"/>
    <p:sldLayoutId id="2147483668" r:id="rId18"/>
    <p:sldLayoutId id="2147483712" r:id="rId19"/>
    <p:sldLayoutId id="2147483666" r:id="rId20"/>
    <p:sldLayoutId id="2147483694" r:id="rId21"/>
    <p:sldLayoutId id="2147483697" r:id="rId22"/>
    <p:sldLayoutId id="2147483695" r:id="rId23"/>
    <p:sldLayoutId id="2147483696" r:id="rId24"/>
    <p:sldLayoutId id="2147483698" r:id="rId25"/>
    <p:sldLayoutId id="2147483711" r:id="rId26"/>
    <p:sldLayoutId id="2147483714"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800" b="0" kern="1200">
          <a:solidFill>
            <a:schemeClr val="accent1"/>
          </a:solidFill>
          <a:latin typeface="+mj-lt"/>
          <a:ea typeface="+mj-ea"/>
          <a:cs typeface="Arial" panose="020B0604020202020204" pitchFamily="34" charset="0"/>
        </a:defRPr>
      </a:lvl1pPr>
    </p:titleStyle>
    <p:bodyStyle>
      <a:lvl1pPr marL="171450" indent="-171450" algn="l" defTabSz="914400" rtl="0" eaLnBrk="1" latinLnBrk="0" hangingPunct="1">
        <a:lnSpc>
          <a:spcPct val="100000"/>
        </a:lnSpc>
        <a:spcBef>
          <a:spcPts val="600"/>
        </a:spcBef>
        <a:spcAft>
          <a:spcPts val="600"/>
        </a:spcAft>
        <a:buFont typeface="Arial" panose="020B0604020202020204" pitchFamily="34" charset="0"/>
        <a:buChar char="•"/>
        <a:defRPr sz="2000" kern="1200">
          <a:solidFill>
            <a:srgbClr val="4D4D4D"/>
          </a:solidFill>
          <a:latin typeface="+mn-lt"/>
          <a:ea typeface="+mn-ea"/>
          <a:cs typeface="Arial" panose="020B0604020202020204" pitchFamily="34" charset="0"/>
        </a:defRPr>
      </a:lvl1pPr>
      <a:lvl2pPr marL="569913" indent="-280988" algn="l" defTabSz="914400" rtl="0" eaLnBrk="1" latinLnBrk="0" hangingPunct="1">
        <a:lnSpc>
          <a:spcPct val="100000"/>
        </a:lnSpc>
        <a:spcBef>
          <a:spcPts val="600"/>
        </a:spcBef>
        <a:spcAft>
          <a:spcPts val="600"/>
        </a:spcAft>
        <a:buFont typeface="Calibri Light" panose="020F0302020204030204" pitchFamily="34" charset="0"/>
        <a:buChar char="–"/>
        <a:defRPr sz="1800" kern="1200">
          <a:solidFill>
            <a:srgbClr val="4D4D4D"/>
          </a:solidFill>
          <a:latin typeface="+mn-lt"/>
          <a:ea typeface="+mn-ea"/>
          <a:cs typeface="Arial" panose="020B0604020202020204" pitchFamily="34" charset="0"/>
        </a:defRPr>
      </a:lvl2pPr>
      <a:lvl3pPr marL="860425" indent="-173038" algn="l" defTabSz="914400" rtl="0" eaLnBrk="1" latinLnBrk="0" hangingPunct="1">
        <a:lnSpc>
          <a:spcPct val="100000"/>
        </a:lnSpc>
        <a:spcBef>
          <a:spcPts val="600"/>
        </a:spcBef>
        <a:spcAft>
          <a:spcPts val="600"/>
        </a:spcAft>
        <a:buFont typeface="Arial" panose="020B0604020202020204" pitchFamily="34" charset="0"/>
        <a:buChar char="•"/>
        <a:defRPr sz="1600" kern="1200">
          <a:solidFill>
            <a:srgbClr val="4D4D4D"/>
          </a:solidFill>
          <a:latin typeface="+mn-lt"/>
          <a:ea typeface="+mn-ea"/>
          <a:cs typeface="Arial" panose="020B0604020202020204" pitchFamily="34" charset="0"/>
        </a:defRPr>
      </a:lvl3pPr>
      <a:lvl4pPr marL="1141413" indent="-173038" algn="l" defTabSz="914400" rtl="0" eaLnBrk="1" latinLnBrk="0" hangingPunct="1">
        <a:lnSpc>
          <a:spcPct val="100000"/>
        </a:lnSpc>
        <a:spcBef>
          <a:spcPts val="600"/>
        </a:spcBef>
        <a:spcAft>
          <a:spcPts val="600"/>
        </a:spcAft>
        <a:buFont typeface="Arial" panose="020B0604020202020204" pitchFamily="34" charset="0"/>
        <a:buChar char="•"/>
        <a:defRPr sz="1400" kern="1200">
          <a:solidFill>
            <a:srgbClr val="4D4D4D"/>
          </a:solidFill>
          <a:latin typeface="+mn-lt"/>
          <a:ea typeface="+mn-ea"/>
          <a:cs typeface="Arial" panose="020B0604020202020204" pitchFamily="34" charset="0"/>
        </a:defRPr>
      </a:lvl4pPr>
      <a:lvl5pPr marL="1484313" indent="-225425" algn="l" defTabSz="914400" rtl="0" eaLnBrk="1" latinLnBrk="0" hangingPunct="1">
        <a:lnSpc>
          <a:spcPct val="100000"/>
        </a:lnSpc>
        <a:spcBef>
          <a:spcPts val="600"/>
        </a:spcBef>
        <a:spcAft>
          <a:spcPts val="600"/>
        </a:spcAft>
        <a:buFont typeface="Arial" panose="020B0604020202020204" pitchFamily="34" charset="0"/>
        <a:buChar char="•"/>
        <a:defRPr sz="1400" kern="1200">
          <a:solidFill>
            <a:srgbClr val="4D4D4D"/>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912">
          <p15:clr>
            <a:srgbClr val="F26B43"/>
          </p15:clr>
        </p15:guide>
        <p15:guide id="2" pos="288">
          <p15:clr>
            <a:srgbClr val="F26B43"/>
          </p15:clr>
        </p15:guide>
        <p15:guide id="3" orient="horz" pos="288">
          <p15:clr>
            <a:srgbClr val="F26B43"/>
          </p15:clr>
        </p15:guide>
        <p15:guide id="12" orient="horz" pos="4032">
          <p15:clr>
            <a:srgbClr val="F26B43"/>
          </p15:clr>
        </p15:guide>
        <p15:guide id="13" orient="horz" pos="1056">
          <p15:clr>
            <a:srgbClr val="F26B43"/>
          </p15:clr>
        </p15:guide>
        <p15:guide id="14" pos="5472">
          <p15:clr>
            <a:srgbClr val="F26B43"/>
          </p15:clr>
        </p15:guide>
        <p15:guide id="15" pos="1920">
          <p15:clr>
            <a:srgbClr val="F26B43"/>
          </p15:clr>
        </p15:guide>
        <p15:guide id="16" pos="2064">
          <p15:clr>
            <a:srgbClr val="F26B43"/>
          </p15:clr>
        </p15:guide>
        <p15:guide id="17" orient="horz" pos="3408">
          <p15:clr>
            <a:srgbClr val="F26B43"/>
          </p15:clr>
        </p15:guide>
        <p15:guide id="18" orient="horz" pos="3264">
          <p15:clr>
            <a:srgbClr val="F26B43"/>
          </p15:clr>
        </p15:guide>
        <p15:guide id="19" pos="2808">
          <p15:clr>
            <a:srgbClr val="F26B43"/>
          </p15:clr>
        </p15:guide>
        <p15:guide id="20" pos="2952">
          <p15:clr>
            <a:srgbClr val="F26B43"/>
          </p15:clr>
        </p15:guide>
        <p15:guide id="21" pos="3696">
          <p15:clr>
            <a:srgbClr val="F26B43"/>
          </p15:clr>
        </p15:guide>
        <p15:guide id="22" pos="4584">
          <p15:clr>
            <a:srgbClr val="F26B43"/>
          </p15:clr>
        </p15:guide>
        <p15:guide id="23" pos="3840">
          <p15:clr>
            <a:srgbClr val="F26B43"/>
          </p15:clr>
        </p15:guide>
        <p15:guide id="24" pos="1032">
          <p15:clr>
            <a:srgbClr val="F26B43"/>
          </p15:clr>
        </p15:guide>
        <p15:guide id="25" pos="1176">
          <p15:clr>
            <a:srgbClr val="F26B43"/>
          </p15:clr>
        </p15:guide>
        <p15:guide id="26" orient="horz" pos="1704">
          <p15:clr>
            <a:srgbClr val="F26B43"/>
          </p15:clr>
        </p15:guide>
        <p15:guide id="27" orient="horz" pos="1848">
          <p15:clr>
            <a:srgbClr val="F26B43"/>
          </p15:clr>
        </p15:guide>
        <p15:guide id="28" orient="horz" pos="2472">
          <p15:clr>
            <a:srgbClr val="F26B43"/>
          </p15:clr>
        </p15:guide>
        <p15:guide id="29" orient="horz" pos="2616">
          <p15:clr>
            <a:srgbClr val="F26B43"/>
          </p15:clr>
        </p15:guide>
        <p15:guide id="30" pos="472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hemeOverride" Target="../theme/themeOverride1.xml"/></Relationships>
</file>

<file path=ppt/slides/_rels/slide2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hemeOverride" Target="../theme/themeOverride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0.xml"/><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16.xml"/><Relationship Id="rId1" Type="http://schemas.openxmlformats.org/officeDocument/2006/relationships/themeOverride" Target="../theme/themeOverride4.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6.xml"/><Relationship Id="rId1" Type="http://schemas.openxmlformats.org/officeDocument/2006/relationships/themeOverride" Target="../theme/themeOverride5.xml"/><Relationship Id="rId4" Type="http://schemas.openxmlformats.org/officeDocument/2006/relationships/image" Target="../media/image26.jpeg"/></Relationships>
</file>

<file path=ppt/slides/_rels/slide3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hemeOverride" Target="../theme/themeOverride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8.png"/><Relationship Id="rId4" Type="http://schemas.openxmlformats.org/officeDocument/2006/relationships/oleObject" Target="../embeddings/oleObject1.bin"/></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hemeOverride" Target="../theme/themeOverride7.xml"/></Relationships>
</file>

<file path=ppt/slides/_rels/slide4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slideLayout" Target="../slideLayouts/slideLayout7.xml"/><Relationship Id="rId1" Type="http://schemas.openxmlformats.org/officeDocument/2006/relationships/themeOverride" Target="../theme/themeOverride8.xml"/></Relationships>
</file>

<file path=ppt/slides/_rels/slide4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hemeOverride" Target="../theme/themeOverride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7.xml"/><Relationship Id="rId5" Type="http://schemas.openxmlformats.org/officeDocument/2006/relationships/image" Target="../media/image8.jpe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33700"/>
            <a:ext cx="7415784" cy="990600"/>
          </a:xfrm>
        </p:spPr>
        <p:txBody>
          <a:bodyPr>
            <a:normAutofit fontScale="90000"/>
          </a:bodyPr>
          <a:lstStyle/>
          <a:p>
            <a:r>
              <a:rPr lang="en-US" b="1" dirty="0" smtClean="0">
                <a:solidFill>
                  <a:srgbClr val="FFFF00"/>
                </a:solidFill>
              </a:rPr>
              <a:t>Geometric Design Process for the 21</a:t>
            </a:r>
            <a:r>
              <a:rPr lang="en-US" b="1" baseline="30000" dirty="0" smtClean="0">
                <a:solidFill>
                  <a:srgbClr val="FFFF00"/>
                </a:solidFill>
              </a:rPr>
              <a:t>st</a:t>
            </a:r>
            <a:r>
              <a:rPr lang="en-US" b="1" dirty="0" smtClean="0">
                <a:solidFill>
                  <a:srgbClr val="FFFF00"/>
                </a:solidFill>
              </a:rPr>
              <a:t> Century – NCHRP Report 839 </a:t>
            </a:r>
            <a:r>
              <a:rPr lang="en-US" dirty="0" smtClean="0"/>
              <a:t/>
            </a:r>
            <a:br>
              <a:rPr lang="en-US" dirty="0" smtClean="0"/>
            </a:br>
            <a:r>
              <a:rPr lang="en-US" dirty="0"/>
              <a:t/>
            </a:r>
            <a:br>
              <a:rPr lang="en-US" dirty="0"/>
            </a:br>
            <a:r>
              <a:rPr lang="en-US" dirty="0" smtClean="0"/>
              <a:t/>
            </a:r>
            <a:br>
              <a:rPr lang="en-US" dirty="0" smtClean="0"/>
            </a:br>
            <a:r>
              <a:rPr lang="en-US" dirty="0" smtClean="0"/>
              <a:t>Timothy R. Neuman</a:t>
            </a:r>
            <a:br>
              <a:rPr lang="en-US" dirty="0" smtClean="0"/>
            </a:br>
            <a:r>
              <a:rPr lang="en-US" dirty="0" smtClean="0"/>
              <a:t>Senior Associate</a:t>
            </a:r>
            <a:br>
              <a:rPr lang="en-US" dirty="0" smtClean="0"/>
            </a:br>
            <a:r>
              <a:rPr lang="en-US" dirty="0" smtClean="0"/>
              <a:t>Bednar Consulting LLC</a:t>
            </a:r>
            <a:br>
              <a:rPr lang="en-US" dirty="0" smtClean="0"/>
            </a:br>
            <a:endParaRPr lang="en-US" dirty="0"/>
          </a:p>
        </p:txBody>
      </p:sp>
    </p:spTree>
    <p:extLst>
      <p:ext uri="{BB962C8B-B14F-4D97-AF65-F5344CB8AC3E}">
        <p14:creationId xmlns:p14="http://schemas.microsoft.com/office/powerpoint/2010/main" val="896096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492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001957" y="5939868"/>
            <a:ext cx="809389" cy="276999"/>
          </a:xfrm>
          <a:prstGeom prst="rect">
            <a:avLst/>
          </a:prstGeom>
          <a:noFill/>
        </p:spPr>
        <p:txBody>
          <a:bodyPr wrap="none" rtlCol="0">
            <a:spAutoFit/>
          </a:bodyPr>
          <a:lstStyle/>
          <a:p>
            <a:r>
              <a:rPr lang="en-US" sz="1200" dirty="0"/>
              <a:t>Figure 5-1</a:t>
            </a:r>
          </a:p>
        </p:txBody>
      </p:sp>
      <p:sp>
        <p:nvSpPr>
          <p:cNvPr id="6" name="Title 1"/>
          <p:cNvSpPr>
            <a:spLocks noGrp="1"/>
          </p:cNvSpPr>
          <p:nvPr>
            <p:ph type="title"/>
          </p:nvPr>
        </p:nvSpPr>
        <p:spPr>
          <a:xfrm>
            <a:off x="649224" y="241060"/>
            <a:ext cx="7955280" cy="990601"/>
          </a:xfrm>
        </p:spPr>
        <p:txBody>
          <a:bodyPr>
            <a:noAutofit/>
          </a:bodyPr>
          <a:lstStyle/>
          <a:p>
            <a:r>
              <a:rPr lang="en-US" sz="4800" b="1" dirty="0"/>
              <a:t>Attributes of an Effective Geometric Design Process</a:t>
            </a:r>
            <a:endParaRPr lang="en-US" sz="4800" b="1" i="1" dirty="0"/>
          </a:p>
        </p:txBody>
      </p:sp>
      <p:sp>
        <p:nvSpPr>
          <p:cNvPr id="11" name="Content Placeholder 2"/>
          <p:cNvSpPr txBox="1">
            <a:spLocks/>
          </p:cNvSpPr>
          <p:nvPr/>
        </p:nvSpPr>
        <p:spPr>
          <a:xfrm>
            <a:off x="906042" y="1996440"/>
            <a:ext cx="7543014" cy="4495800"/>
          </a:xfrm>
          <a:prstGeom prst="rect">
            <a:avLst/>
          </a:prstGeom>
        </p:spPr>
        <p:txBody>
          <a:bodyPr vert="horz" lIns="0" tIns="0" rIns="0" bIns="0" rtlCol="0">
            <a:normAutofit/>
          </a:bodyPr>
          <a:lstStyle>
            <a:lvl1pPr marL="171450" indent="-171450" algn="l" defTabSz="914400" rtl="0" eaLnBrk="1" latinLnBrk="0" hangingPunct="1">
              <a:lnSpc>
                <a:spcPct val="100000"/>
              </a:lnSpc>
              <a:spcBef>
                <a:spcPts val="600"/>
              </a:spcBef>
              <a:spcAft>
                <a:spcPts val="600"/>
              </a:spcAft>
              <a:buFont typeface="Arial" panose="020B0604020202020204" pitchFamily="34" charset="0"/>
              <a:buChar char="•"/>
              <a:defRPr sz="2000" kern="1200">
                <a:solidFill>
                  <a:srgbClr val="4D4D4D"/>
                </a:solidFill>
                <a:latin typeface="+mn-lt"/>
                <a:ea typeface="+mn-ea"/>
                <a:cs typeface="Arial" panose="020B0604020202020204" pitchFamily="34" charset="0"/>
              </a:defRPr>
            </a:lvl1pPr>
            <a:lvl2pPr marL="569913" indent="-280988" algn="l" defTabSz="914400" rtl="0" eaLnBrk="1" latinLnBrk="0" hangingPunct="1">
              <a:lnSpc>
                <a:spcPct val="100000"/>
              </a:lnSpc>
              <a:spcBef>
                <a:spcPts val="600"/>
              </a:spcBef>
              <a:spcAft>
                <a:spcPts val="600"/>
              </a:spcAft>
              <a:buFont typeface="Calibri Light" panose="020F0302020204030204" pitchFamily="34" charset="0"/>
              <a:buChar char="–"/>
              <a:defRPr sz="1800" kern="1200">
                <a:solidFill>
                  <a:srgbClr val="4D4D4D"/>
                </a:solidFill>
                <a:latin typeface="+mn-lt"/>
                <a:ea typeface="+mn-ea"/>
                <a:cs typeface="Arial" panose="020B0604020202020204" pitchFamily="34" charset="0"/>
              </a:defRPr>
            </a:lvl2pPr>
            <a:lvl3pPr marL="860425" indent="-173038" algn="l" defTabSz="914400" rtl="0" eaLnBrk="1" latinLnBrk="0" hangingPunct="1">
              <a:lnSpc>
                <a:spcPct val="100000"/>
              </a:lnSpc>
              <a:spcBef>
                <a:spcPts val="600"/>
              </a:spcBef>
              <a:spcAft>
                <a:spcPts val="600"/>
              </a:spcAft>
              <a:buFont typeface="Arial" panose="020B0604020202020204" pitchFamily="34" charset="0"/>
              <a:buChar char="•"/>
              <a:defRPr sz="1600" kern="1200">
                <a:solidFill>
                  <a:srgbClr val="4D4D4D"/>
                </a:solidFill>
                <a:latin typeface="+mn-lt"/>
                <a:ea typeface="+mn-ea"/>
                <a:cs typeface="Arial" panose="020B0604020202020204" pitchFamily="34" charset="0"/>
              </a:defRPr>
            </a:lvl3pPr>
            <a:lvl4pPr marL="1141413" indent="-173038" algn="l" defTabSz="914400" rtl="0" eaLnBrk="1" latinLnBrk="0" hangingPunct="1">
              <a:lnSpc>
                <a:spcPct val="100000"/>
              </a:lnSpc>
              <a:spcBef>
                <a:spcPts val="600"/>
              </a:spcBef>
              <a:spcAft>
                <a:spcPts val="600"/>
              </a:spcAft>
              <a:buFont typeface="Arial" panose="020B0604020202020204" pitchFamily="34" charset="0"/>
              <a:buChar char="•"/>
              <a:defRPr sz="1400" kern="1200">
                <a:solidFill>
                  <a:srgbClr val="4D4D4D"/>
                </a:solidFill>
                <a:latin typeface="+mn-lt"/>
                <a:ea typeface="+mn-ea"/>
                <a:cs typeface="Arial" panose="020B0604020202020204" pitchFamily="34" charset="0"/>
              </a:defRPr>
            </a:lvl4pPr>
            <a:lvl5pPr marL="1484313" indent="-225425" algn="l" defTabSz="914400" rtl="0" eaLnBrk="1" latinLnBrk="0" hangingPunct="1">
              <a:lnSpc>
                <a:spcPct val="100000"/>
              </a:lnSpc>
              <a:spcBef>
                <a:spcPts val="600"/>
              </a:spcBef>
              <a:spcAft>
                <a:spcPts val="600"/>
              </a:spcAft>
              <a:buFont typeface="Arial" panose="020B0604020202020204" pitchFamily="34" charset="0"/>
              <a:buChar char="•"/>
              <a:defRPr sz="1400" kern="1200">
                <a:solidFill>
                  <a:srgbClr val="4D4D4D"/>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smtClean="0">
                <a:solidFill>
                  <a:schemeClr val="bg1"/>
                </a:solidFill>
              </a:rPr>
              <a:t>Efficiently conducted</a:t>
            </a:r>
            <a:endParaRPr lang="en-US" sz="3600" dirty="0">
              <a:solidFill>
                <a:schemeClr val="bg1"/>
              </a:solidFill>
            </a:endParaRPr>
          </a:p>
          <a:p>
            <a:r>
              <a:rPr lang="en-US" sz="3600" dirty="0" smtClean="0">
                <a:solidFill>
                  <a:schemeClr val="bg1"/>
                </a:solidFill>
              </a:rPr>
              <a:t>Scalable</a:t>
            </a:r>
            <a:endParaRPr lang="en-US" sz="3600" dirty="0">
              <a:solidFill>
                <a:schemeClr val="bg1"/>
              </a:solidFill>
            </a:endParaRPr>
          </a:p>
          <a:p>
            <a:r>
              <a:rPr lang="en-US" sz="3600" dirty="0" smtClean="0">
                <a:solidFill>
                  <a:schemeClr val="bg1"/>
                </a:solidFill>
              </a:rPr>
              <a:t>Executed by </a:t>
            </a:r>
            <a:r>
              <a:rPr lang="en-US" sz="3600" dirty="0">
                <a:solidFill>
                  <a:schemeClr val="bg1"/>
                </a:solidFill>
              </a:rPr>
              <a:t>properly trained professionals </a:t>
            </a:r>
            <a:endParaRPr lang="en-US" sz="3600" dirty="0" smtClean="0">
              <a:solidFill>
                <a:schemeClr val="bg1"/>
              </a:solidFill>
            </a:endParaRPr>
          </a:p>
          <a:p>
            <a:r>
              <a:rPr lang="en-US" sz="3600" dirty="0" smtClean="0">
                <a:solidFill>
                  <a:schemeClr val="bg1"/>
                </a:solidFill>
              </a:rPr>
              <a:t>Transparent to all stakeholders</a:t>
            </a:r>
          </a:p>
          <a:p>
            <a:r>
              <a:rPr lang="en-US" sz="3600" dirty="0" smtClean="0">
                <a:solidFill>
                  <a:schemeClr val="bg1"/>
                </a:solidFill>
              </a:rPr>
              <a:t>Defensible</a:t>
            </a:r>
            <a:endParaRPr lang="en-US" sz="3600" dirty="0">
              <a:solidFill>
                <a:schemeClr val="bg1"/>
              </a:solidFill>
            </a:endParaRPr>
          </a:p>
          <a:p>
            <a:endParaRPr lang="en-US" dirty="0"/>
          </a:p>
          <a:p>
            <a:pPr marL="1587" indent="0">
              <a:buFont typeface="Arial" panose="020B0604020202020204" pitchFamily="34" charset="0"/>
              <a:buNone/>
            </a:pPr>
            <a:endParaRPr lang="en-US" dirty="0"/>
          </a:p>
        </p:txBody>
      </p:sp>
    </p:spTree>
    <p:extLst>
      <p:ext uri="{BB962C8B-B14F-4D97-AF65-F5344CB8AC3E}">
        <p14:creationId xmlns:p14="http://schemas.microsoft.com/office/powerpoint/2010/main" val="382287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492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001957" y="5939868"/>
            <a:ext cx="809389" cy="276999"/>
          </a:xfrm>
          <a:prstGeom prst="rect">
            <a:avLst/>
          </a:prstGeom>
          <a:noFill/>
        </p:spPr>
        <p:txBody>
          <a:bodyPr wrap="none" rtlCol="0">
            <a:spAutoFit/>
          </a:bodyPr>
          <a:lstStyle/>
          <a:p>
            <a:r>
              <a:rPr lang="en-US" sz="1200" dirty="0"/>
              <a:t>Figure 5-1</a:t>
            </a:r>
          </a:p>
        </p:txBody>
      </p:sp>
      <p:sp>
        <p:nvSpPr>
          <p:cNvPr id="2" name="Title 1"/>
          <p:cNvSpPr>
            <a:spLocks noGrp="1"/>
          </p:cNvSpPr>
          <p:nvPr>
            <p:ph type="title"/>
          </p:nvPr>
        </p:nvSpPr>
        <p:spPr/>
        <p:txBody>
          <a:bodyPr/>
          <a:lstStyle/>
          <a:p>
            <a:endParaRPr lang="en-US"/>
          </a:p>
        </p:txBody>
      </p:sp>
      <p:sp>
        <p:nvSpPr>
          <p:cNvPr id="3" name="Rectangle 2"/>
          <p:cNvSpPr/>
          <p:nvPr/>
        </p:nvSpPr>
        <p:spPr>
          <a:xfrm>
            <a:off x="220232" y="358140"/>
            <a:ext cx="8703536" cy="769441"/>
          </a:xfrm>
          <a:prstGeom prst="rect">
            <a:avLst/>
          </a:prstGeom>
        </p:spPr>
        <p:txBody>
          <a:bodyPr wrap="none">
            <a:spAutoFit/>
          </a:bodyPr>
          <a:lstStyle/>
          <a:p>
            <a:r>
              <a:rPr lang="en-US" sz="4400" b="1" dirty="0">
                <a:solidFill>
                  <a:schemeClr val="bg1"/>
                </a:solidFill>
              </a:rPr>
              <a:t>Simplified Geometric Design Process</a:t>
            </a:r>
            <a:endParaRPr lang="en-US" sz="4400" dirty="0">
              <a:solidFill>
                <a:schemeClr val="bg1"/>
              </a:solidFill>
            </a:endParaRPr>
          </a:p>
        </p:txBody>
      </p:sp>
      <p:pic>
        <p:nvPicPr>
          <p:cNvPr id="5" name="Picture 4"/>
          <p:cNvPicPr>
            <a:picLocks noChangeAspect="1"/>
          </p:cNvPicPr>
          <p:nvPr/>
        </p:nvPicPr>
        <p:blipFill>
          <a:blip r:embed="rId3"/>
          <a:stretch>
            <a:fillRect/>
          </a:stretch>
        </p:blipFill>
        <p:spPr>
          <a:xfrm>
            <a:off x="0" y="2127869"/>
            <a:ext cx="9144000" cy="3139870"/>
          </a:xfrm>
          <a:prstGeom prst="rect">
            <a:avLst/>
          </a:prstGeom>
        </p:spPr>
      </p:pic>
    </p:spTree>
    <p:extLst>
      <p:ext uri="{BB962C8B-B14F-4D97-AF65-F5344CB8AC3E}">
        <p14:creationId xmlns:p14="http://schemas.microsoft.com/office/powerpoint/2010/main" val="1227270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062" y="207794"/>
            <a:ext cx="9144000" cy="990600"/>
          </a:xfrm>
        </p:spPr>
        <p:txBody>
          <a:bodyPr>
            <a:noAutofit/>
          </a:bodyPr>
          <a:lstStyle/>
          <a:p>
            <a:pPr lvl="3" algn="ctr" defTabSz="685800" rtl="0">
              <a:lnSpc>
                <a:spcPct val="90000"/>
              </a:lnSpc>
              <a:spcBef>
                <a:spcPct val="0"/>
              </a:spcBef>
            </a:pPr>
            <a:r>
              <a:rPr lang="en-US" sz="3600" dirty="0">
                <a:solidFill>
                  <a:schemeClr val="bg1"/>
                </a:solidFill>
              </a:rPr>
              <a:t>Recommended Highway Design Process</a:t>
            </a:r>
            <a:endParaRPr lang="en-US" sz="3600" b="1" kern="1200" dirty="0">
              <a:solidFill>
                <a:schemeClr val="bg1"/>
              </a:solidFill>
              <a:latin typeface="+mj-lt"/>
              <a:ea typeface="+mj-ea"/>
              <a:cs typeface="+mj-cs"/>
            </a:endParaRPr>
          </a:p>
        </p:txBody>
      </p:sp>
      <p:sp>
        <p:nvSpPr>
          <p:cNvPr id="4" name="Slide Number Placeholder 3"/>
          <p:cNvSpPr>
            <a:spLocks noGrp="1"/>
          </p:cNvSpPr>
          <p:nvPr>
            <p:ph type="sldNum" sz="quarter" idx="4294967295"/>
          </p:nvPr>
        </p:nvSpPr>
        <p:spPr>
          <a:xfrm>
            <a:off x="7010400" y="6356350"/>
            <a:ext cx="2133600" cy="365125"/>
          </a:xfrm>
          <a:prstGeom prst="rect">
            <a:avLst/>
          </a:prstGeom>
        </p:spPr>
        <p:txBody>
          <a:bodyPr/>
          <a:lstStyle/>
          <a:p>
            <a:fld id="{944B5BEC-598A-4F6C-ABB7-E7E25BF23AB9}" type="slidenum">
              <a:rPr lang="en-US" smtClean="0"/>
              <a:pPr/>
              <a:t>12</a:t>
            </a:fld>
            <a:endParaRPr lang="en-US"/>
          </a:p>
        </p:txBody>
      </p:sp>
      <p:sp>
        <p:nvSpPr>
          <p:cNvPr id="8" name="TextBox 7"/>
          <p:cNvSpPr txBox="1"/>
          <p:nvPr/>
        </p:nvSpPr>
        <p:spPr>
          <a:xfrm>
            <a:off x="304800" y="5801369"/>
            <a:ext cx="809389" cy="276999"/>
          </a:xfrm>
          <a:prstGeom prst="rect">
            <a:avLst/>
          </a:prstGeom>
          <a:noFill/>
        </p:spPr>
        <p:txBody>
          <a:bodyPr wrap="none" rtlCol="0">
            <a:spAutoFit/>
          </a:bodyPr>
          <a:lstStyle/>
          <a:p>
            <a:r>
              <a:rPr lang="en-US" sz="1200" dirty="0"/>
              <a:t>Figure 2-4</a:t>
            </a:r>
          </a:p>
        </p:txBody>
      </p:sp>
      <p:sp>
        <p:nvSpPr>
          <p:cNvPr id="9" name="Content Placeholder 2"/>
          <p:cNvSpPr txBox="1">
            <a:spLocks/>
          </p:cNvSpPr>
          <p:nvPr/>
        </p:nvSpPr>
        <p:spPr>
          <a:xfrm>
            <a:off x="218769" y="1059894"/>
            <a:ext cx="8542337" cy="4879974"/>
          </a:xfrm>
          <a:prstGeom prst="rect">
            <a:avLst/>
          </a:prstGeom>
        </p:spPr>
        <p:txBody>
          <a:bodyPr/>
          <a:lstStyle>
            <a:lvl1pPr marL="171450" indent="-171450" algn="l" defTabSz="914400" rtl="0" eaLnBrk="1" latinLnBrk="0" hangingPunct="1">
              <a:lnSpc>
                <a:spcPct val="100000"/>
              </a:lnSpc>
              <a:spcBef>
                <a:spcPts val="600"/>
              </a:spcBef>
              <a:spcAft>
                <a:spcPts val="600"/>
              </a:spcAft>
              <a:buFont typeface="Arial" panose="020B0604020202020204" pitchFamily="34" charset="0"/>
              <a:buChar char="•"/>
              <a:defRPr sz="2000" kern="1200">
                <a:solidFill>
                  <a:srgbClr val="4D4D4D"/>
                </a:solidFill>
                <a:latin typeface="+mn-lt"/>
                <a:ea typeface="+mn-ea"/>
                <a:cs typeface="Arial" panose="020B0604020202020204" pitchFamily="34" charset="0"/>
              </a:defRPr>
            </a:lvl1pPr>
            <a:lvl2pPr marL="569913" indent="-280988" algn="l" defTabSz="914400" rtl="0" eaLnBrk="1" latinLnBrk="0" hangingPunct="1">
              <a:lnSpc>
                <a:spcPct val="100000"/>
              </a:lnSpc>
              <a:spcBef>
                <a:spcPts val="600"/>
              </a:spcBef>
              <a:spcAft>
                <a:spcPts val="600"/>
              </a:spcAft>
              <a:buFont typeface="Calibri Light" panose="020F0302020204030204" pitchFamily="34" charset="0"/>
              <a:buChar char="–"/>
              <a:defRPr sz="1800" kern="1200">
                <a:solidFill>
                  <a:srgbClr val="4D4D4D"/>
                </a:solidFill>
                <a:latin typeface="+mn-lt"/>
                <a:ea typeface="+mn-ea"/>
                <a:cs typeface="Arial" panose="020B0604020202020204" pitchFamily="34" charset="0"/>
              </a:defRPr>
            </a:lvl2pPr>
            <a:lvl3pPr marL="860425" indent="-173038" algn="l" defTabSz="914400" rtl="0" eaLnBrk="1" latinLnBrk="0" hangingPunct="1">
              <a:lnSpc>
                <a:spcPct val="100000"/>
              </a:lnSpc>
              <a:spcBef>
                <a:spcPts val="600"/>
              </a:spcBef>
              <a:spcAft>
                <a:spcPts val="600"/>
              </a:spcAft>
              <a:buFont typeface="Arial" panose="020B0604020202020204" pitchFamily="34" charset="0"/>
              <a:buChar char="•"/>
              <a:defRPr sz="1600" kern="1200">
                <a:solidFill>
                  <a:srgbClr val="4D4D4D"/>
                </a:solidFill>
                <a:latin typeface="+mn-lt"/>
                <a:ea typeface="+mn-ea"/>
                <a:cs typeface="Arial" panose="020B0604020202020204" pitchFamily="34" charset="0"/>
              </a:defRPr>
            </a:lvl3pPr>
            <a:lvl4pPr marL="1141413" indent="-173038" algn="l" defTabSz="914400" rtl="0" eaLnBrk="1" latinLnBrk="0" hangingPunct="1">
              <a:lnSpc>
                <a:spcPct val="100000"/>
              </a:lnSpc>
              <a:spcBef>
                <a:spcPts val="600"/>
              </a:spcBef>
              <a:spcAft>
                <a:spcPts val="600"/>
              </a:spcAft>
              <a:buFont typeface="Arial" panose="020B0604020202020204" pitchFamily="34" charset="0"/>
              <a:buChar char="•"/>
              <a:defRPr sz="1400" kern="1200">
                <a:solidFill>
                  <a:srgbClr val="4D4D4D"/>
                </a:solidFill>
                <a:latin typeface="+mn-lt"/>
                <a:ea typeface="+mn-ea"/>
                <a:cs typeface="Arial" panose="020B0604020202020204" pitchFamily="34" charset="0"/>
              </a:defRPr>
            </a:lvl4pPr>
            <a:lvl5pPr marL="1484313" indent="-225425" algn="l" defTabSz="914400" rtl="0" eaLnBrk="1" latinLnBrk="0" hangingPunct="1">
              <a:lnSpc>
                <a:spcPct val="100000"/>
              </a:lnSpc>
              <a:spcBef>
                <a:spcPts val="600"/>
              </a:spcBef>
              <a:spcAft>
                <a:spcPts val="600"/>
              </a:spcAft>
              <a:buFont typeface="Arial" panose="020B0604020202020204" pitchFamily="34" charset="0"/>
              <a:buChar char="•"/>
              <a:defRPr sz="1400" kern="1200">
                <a:solidFill>
                  <a:srgbClr val="4D4D4D"/>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pPr>
            <a:r>
              <a:rPr lang="en-US" sz="2400" dirty="0">
                <a:solidFill>
                  <a:schemeClr val="bg1"/>
                </a:solidFill>
              </a:rPr>
              <a:t>Step 1: Define the Transportation Problem or Need</a:t>
            </a:r>
          </a:p>
          <a:p>
            <a:pPr>
              <a:spcBef>
                <a:spcPts val="0"/>
              </a:spcBef>
              <a:spcAft>
                <a:spcPts val="0"/>
              </a:spcAft>
            </a:pPr>
            <a:r>
              <a:rPr lang="en-US" sz="2400" b="1" dirty="0">
                <a:solidFill>
                  <a:srgbClr val="FFFF00"/>
                </a:solidFill>
              </a:rPr>
              <a:t>Step 2: Identify and Charter All Project Stakeholders</a:t>
            </a:r>
          </a:p>
          <a:p>
            <a:pPr>
              <a:spcBef>
                <a:spcPts val="0"/>
              </a:spcBef>
              <a:spcAft>
                <a:spcPts val="0"/>
              </a:spcAft>
            </a:pPr>
            <a:r>
              <a:rPr lang="en-US" sz="2400" dirty="0">
                <a:solidFill>
                  <a:schemeClr val="bg1"/>
                </a:solidFill>
              </a:rPr>
              <a:t>Step 3: Develop the Project Scope</a:t>
            </a:r>
          </a:p>
          <a:p>
            <a:pPr>
              <a:spcBef>
                <a:spcPts val="0"/>
              </a:spcBef>
              <a:spcAft>
                <a:spcPts val="0"/>
              </a:spcAft>
            </a:pPr>
            <a:r>
              <a:rPr lang="en-US" sz="2400" b="1" dirty="0">
                <a:solidFill>
                  <a:srgbClr val="FFFF00"/>
                </a:solidFill>
              </a:rPr>
              <a:t>Step 4: Determine the Project Type and Design Development Parameters</a:t>
            </a:r>
          </a:p>
          <a:p>
            <a:pPr>
              <a:spcBef>
                <a:spcPts val="0"/>
              </a:spcBef>
              <a:spcAft>
                <a:spcPts val="0"/>
              </a:spcAft>
            </a:pPr>
            <a:r>
              <a:rPr lang="en-US" sz="2400" b="1" dirty="0">
                <a:solidFill>
                  <a:srgbClr val="FFFF00"/>
                </a:solidFill>
              </a:rPr>
              <a:t>Step 5: Establish the Project’s Context and Geometric Design Framework</a:t>
            </a:r>
          </a:p>
          <a:p>
            <a:pPr lvl="1">
              <a:spcBef>
                <a:spcPts val="0"/>
              </a:spcBef>
              <a:spcAft>
                <a:spcPts val="0"/>
              </a:spcAft>
            </a:pPr>
            <a:r>
              <a:rPr lang="en-US" sz="2400" dirty="0">
                <a:solidFill>
                  <a:schemeClr val="bg1"/>
                </a:solidFill>
              </a:rPr>
              <a:t>Framework for Geometric Design Process – New/Reconstruction</a:t>
            </a:r>
          </a:p>
          <a:p>
            <a:pPr lvl="1">
              <a:spcBef>
                <a:spcPts val="0"/>
              </a:spcBef>
              <a:spcAft>
                <a:spcPts val="0"/>
              </a:spcAft>
            </a:pPr>
            <a:r>
              <a:rPr lang="en-US" sz="2400" dirty="0">
                <a:solidFill>
                  <a:schemeClr val="bg1"/>
                </a:solidFill>
              </a:rPr>
              <a:t>Develop Project Evaluation Criteria w/in Context Framework</a:t>
            </a:r>
          </a:p>
          <a:p>
            <a:pPr lvl="1">
              <a:spcBef>
                <a:spcPts val="0"/>
              </a:spcBef>
              <a:spcAft>
                <a:spcPts val="0"/>
              </a:spcAft>
            </a:pPr>
            <a:r>
              <a:rPr lang="en-US" sz="2400" dirty="0">
                <a:solidFill>
                  <a:schemeClr val="bg1"/>
                </a:solidFill>
              </a:rPr>
              <a:t>Establish Decision-making Roles and responsibilities</a:t>
            </a:r>
          </a:p>
          <a:p>
            <a:pPr lvl="1">
              <a:spcBef>
                <a:spcPts val="0"/>
              </a:spcBef>
              <a:spcAft>
                <a:spcPts val="0"/>
              </a:spcAft>
            </a:pPr>
            <a:r>
              <a:rPr lang="en-US" sz="2400" dirty="0">
                <a:solidFill>
                  <a:schemeClr val="bg1"/>
                </a:solidFill>
              </a:rPr>
              <a:t>Determine Basic Geometric Design Control – Design or Target Speed</a:t>
            </a:r>
          </a:p>
          <a:p>
            <a:pPr lvl="1">
              <a:spcBef>
                <a:spcPts val="0"/>
              </a:spcBef>
              <a:spcAft>
                <a:spcPts val="0"/>
              </a:spcAft>
            </a:pPr>
            <a:r>
              <a:rPr lang="en-US" sz="2400" b="1" dirty="0">
                <a:solidFill>
                  <a:srgbClr val="FFFF00"/>
                </a:solidFill>
              </a:rPr>
              <a:t>Determine Basic Design Controls</a:t>
            </a:r>
          </a:p>
          <a:p>
            <a:pPr lvl="2">
              <a:spcBef>
                <a:spcPts val="0"/>
              </a:spcBef>
              <a:spcAft>
                <a:spcPts val="0"/>
              </a:spcAft>
            </a:pPr>
            <a:r>
              <a:rPr lang="en-US" sz="2400" dirty="0">
                <a:solidFill>
                  <a:schemeClr val="bg1"/>
                </a:solidFill>
              </a:rPr>
              <a:t>Design Traffic Volumes, Design LOS, Road User Attributes</a:t>
            </a:r>
          </a:p>
          <a:p>
            <a:pPr lvl="1">
              <a:spcBef>
                <a:spcPts val="0"/>
              </a:spcBef>
              <a:spcAft>
                <a:spcPts val="0"/>
              </a:spcAft>
            </a:pPr>
            <a:endParaRPr lang="en-US" dirty="0"/>
          </a:p>
        </p:txBody>
      </p:sp>
    </p:spTree>
    <p:extLst>
      <p:ext uri="{BB962C8B-B14F-4D97-AF65-F5344CB8AC3E}">
        <p14:creationId xmlns:p14="http://schemas.microsoft.com/office/powerpoint/2010/main" val="4030295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062" y="207794"/>
            <a:ext cx="9144000" cy="990600"/>
          </a:xfrm>
        </p:spPr>
        <p:txBody>
          <a:bodyPr>
            <a:noAutofit/>
          </a:bodyPr>
          <a:lstStyle/>
          <a:p>
            <a:pPr lvl="3" algn="ctr" defTabSz="685800" rtl="0">
              <a:lnSpc>
                <a:spcPct val="90000"/>
              </a:lnSpc>
              <a:spcBef>
                <a:spcPct val="0"/>
              </a:spcBef>
            </a:pPr>
            <a:r>
              <a:rPr lang="en-US" sz="3600" dirty="0">
                <a:solidFill>
                  <a:schemeClr val="bg1"/>
                </a:solidFill>
              </a:rPr>
              <a:t>Recommended Highway Design Process</a:t>
            </a:r>
            <a:endParaRPr lang="en-US" sz="3600" b="1" kern="1200" dirty="0">
              <a:solidFill>
                <a:schemeClr val="bg1"/>
              </a:solidFill>
              <a:latin typeface="+mj-lt"/>
              <a:ea typeface="+mj-ea"/>
              <a:cs typeface="+mj-cs"/>
            </a:endParaRPr>
          </a:p>
        </p:txBody>
      </p:sp>
      <p:sp>
        <p:nvSpPr>
          <p:cNvPr id="4" name="Slide Number Placeholder 3"/>
          <p:cNvSpPr>
            <a:spLocks noGrp="1"/>
          </p:cNvSpPr>
          <p:nvPr>
            <p:ph type="sldNum" sz="quarter" idx="4294967295"/>
          </p:nvPr>
        </p:nvSpPr>
        <p:spPr>
          <a:xfrm>
            <a:off x="7010400" y="6356350"/>
            <a:ext cx="2133600" cy="365125"/>
          </a:xfrm>
          <a:prstGeom prst="rect">
            <a:avLst/>
          </a:prstGeom>
        </p:spPr>
        <p:txBody>
          <a:bodyPr/>
          <a:lstStyle/>
          <a:p>
            <a:fld id="{944B5BEC-598A-4F6C-ABB7-E7E25BF23AB9}" type="slidenum">
              <a:rPr lang="en-US" smtClean="0"/>
              <a:pPr/>
              <a:t>13</a:t>
            </a:fld>
            <a:endParaRPr lang="en-US"/>
          </a:p>
        </p:txBody>
      </p:sp>
      <p:sp>
        <p:nvSpPr>
          <p:cNvPr id="8" name="TextBox 7"/>
          <p:cNvSpPr txBox="1"/>
          <p:nvPr/>
        </p:nvSpPr>
        <p:spPr>
          <a:xfrm>
            <a:off x="304800" y="5801369"/>
            <a:ext cx="809389" cy="276999"/>
          </a:xfrm>
          <a:prstGeom prst="rect">
            <a:avLst/>
          </a:prstGeom>
          <a:noFill/>
        </p:spPr>
        <p:txBody>
          <a:bodyPr wrap="none" rtlCol="0">
            <a:spAutoFit/>
          </a:bodyPr>
          <a:lstStyle/>
          <a:p>
            <a:r>
              <a:rPr lang="en-US" sz="1200" dirty="0"/>
              <a:t>Figure 2-4</a:t>
            </a:r>
          </a:p>
        </p:txBody>
      </p:sp>
      <p:sp>
        <p:nvSpPr>
          <p:cNvPr id="9" name="Content Placeholder 2"/>
          <p:cNvSpPr txBox="1">
            <a:spLocks/>
          </p:cNvSpPr>
          <p:nvPr/>
        </p:nvSpPr>
        <p:spPr>
          <a:xfrm>
            <a:off x="218769" y="1059894"/>
            <a:ext cx="8542337" cy="4879974"/>
          </a:xfrm>
          <a:prstGeom prst="rect">
            <a:avLst/>
          </a:prstGeom>
        </p:spPr>
        <p:txBody>
          <a:bodyPr/>
          <a:lstStyle>
            <a:lvl1pPr marL="171450" indent="-171450" algn="l" defTabSz="914400" rtl="0" eaLnBrk="1" latinLnBrk="0" hangingPunct="1">
              <a:lnSpc>
                <a:spcPct val="100000"/>
              </a:lnSpc>
              <a:spcBef>
                <a:spcPts val="600"/>
              </a:spcBef>
              <a:spcAft>
                <a:spcPts val="600"/>
              </a:spcAft>
              <a:buFont typeface="Arial" panose="020B0604020202020204" pitchFamily="34" charset="0"/>
              <a:buChar char="•"/>
              <a:defRPr sz="2000" kern="1200">
                <a:solidFill>
                  <a:srgbClr val="4D4D4D"/>
                </a:solidFill>
                <a:latin typeface="+mn-lt"/>
                <a:ea typeface="+mn-ea"/>
                <a:cs typeface="Arial" panose="020B0604020202020204" pitchFamily="34" charset="0"/>
              </a:defRPr>
            </a:lvl1pPr>
            <a:lvl2pPr marL="569913" indent="-280988" algn="l" defTabSz="914400" rtl="0" eaLnBrk="1" latinLnBrk="0" hangingPunct="1">
              <a:lnSpc>
                <a:spcPct val="100000"/>
              </a:lnSpc>
              <a:spcBef>
                <a:spcPts val="600"/>
              </a:spcBef>
              <a:spcAft>
                <a:spcPts val="600"/>
              </a:spcAft>
              <a:buFont typeface="Calibri Light" panose="020F0302020204030204" pitchFamily="34" charset="0"/>
              <a:buChar char="–"/>
              <a:defRPr sz="1800" kern="1200">
                <a:solidFill>
                  <a:srgbClr val="4D4D4D"/>
                </a:solidFill>
                <a:latin typeface="+mn-lt"/>
                <a:ea typeface="+mn-ea"/>
                <a:cs typeface="Arial" panose="020B0604020202020204" pitchFamily="34" charset="0"/>
              </a:defRPr>
            </a:lvl2pPr>
            <a:lvl3pPr marL="860425" indent="-173038" algn="l" defTabSz="914400" rtl="0" eaLnBrk="1" latinLnBrk="0" hangingPunct="1">
              <a:lnSpc>
                <a:spcPct val="100000"/>
              </a:lnSpc>
              <a:spcBef>
                <a:spcPts val="600"/>
              </a:spcBef>
              <a:spcAft>
                <a:spcPts val="600"/>
              </a:spcAft>
              <a:buFont typeface="Arial" panose="020B0604020202020204" pitchFamily="34" charset="0"/>
              <a:buChar char="•"/>
              <a:defRPr sz="1600" kern="1200">
                <a:solidFill>
                  <a:srgbClr val="4D4D4D"/>
                </a:solidFill>
                <a:latin typeface="+mn-lt"/>
                <a:ea typeface="+mn-ea"/>
                <a:cs typeface="Arial" panose="020B0604020202020204" pitchFamily="34" charset="0"/>
              </a:defRPr>
            </a:lvl3pPr>
            <a:lvl4pPr marL="1141413" indent="-173038" algn="l" defTabSz="914400" rtl="0" eaLnBrk="1" latinLnBrk="0" hangingPunct="1">
              <a:lnSpc>
                <a:spcPct val="100000"/>
              </a:lnSpc>
              <a:spcBef>
                <a:spcPts val="600"/>
              </a:spcBef>
              <a:spcAft>
                <a:spcPts val="600"/>
              </a:spcAft>
              <a:buFont typeface="Arial" panose="020B0604020202020204" pitchFamily="34" charset="0"/>
              <a:buChar char="•"/>
              <a:defRPr sz="1400" kern="1200">
                <a:solidFill>
                  <a:srgbClr val="4D4D4D"/>
                </a:solidFill>
                <a:latin typeface="+mn-lt"/>
                <a:ea typeface="+mn-ea"/>
                <a:cs typeface="Arial" panose="020B0604020202020204" pitchFamily="34" charset="0"/>
              </a:defRPr>
            </a:lvl4pPr>
            <a:lvl5pPr marL="1484313" indent="-225425" algn="l" defTabSz="914400" rtl="0" eaLnBrk="1" latinLnBrk="0" hangingPunct="1">
              <a:lnSpc>
                <a:spcPct val="100000"/>
              </a:lnSpc>
              <a:spcBef>
                <a:spcPts val="600"/>
              </a:spcBef>
              <a:spcAft>
                <a:spcPts val="600"/>
              </a:spcAft>
              <a:buFont typeface="Arial" panose="020B0604020202020204" pitchFamily="34" charset="0"/>
              <a:buChar char="•"/>
              <a:defRPr sz="1400" kern="1200">
                <a:solidFill>
                  <a:srgbClr val="4D4D4D"/>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solidFill>
                  <a:srgbClr val="FFFF00"/>
                </a:solidFill>
              </a:rPr>
              <a:t>Step 6: Apply the Appropriate Geometric Design Process and Criteria</a:t>
            </a:r>
          </a:p>
          <a:p>
            <a:r>
              <a:rPr lang="en-US" sz="2400" b="1" dirty="0">
                <a:solidFill>
                  <a:srgbClr val="FFFF00"/>
                </a:solidFill>
              </a:rPr>
              <a:t>Step 7: Designing the Geometric Alternatives</a:t>
            </a:r>
          </a:p>
          <a:p>
            <a:r>
              <a:rPr lang="en-US" sz="2400" dirty="0">
                <a:solidFill>
                  <a:schemeClr val="bg1"/>
                </a:solidFill>
              </a:rPr>
              <a:t>Step 8: Design Decision-Making and Documentation</a:t>
            </a:r>
          </a:p>
          <a:p>
            <a:r>
              <a:rPr lang="en-US" sz="2400" dirty="0">
                <a:solidFill>
                  <a:schemeClr val="bg1"/>
                </a:solidFill>
              </a:rPr>
              <a:t>Step 9: Transitioning to Preliminary and Final Engineering</a:t>
            </a:r>
          </a:p>
          <a:p>
            <a:r>
              <a:rPr lang="en-US" sz="2400" dirty="0">
                <a:solidFill>
                  <a:schemeClr val="bg1"/>
                </a:solidFill>
              </a:rPr>
              <a:t>Step 10: Agency Operations and Maintenance Database Assembly</a:t>
            </a:r>
          </a:p>
          <a:p>
            <a:r>
              <a:rPr lang="en-US" sz="2400" dirty="0">
                <a:solidFill>
                  <a:schemeClr val="bg1"/>
                </a:solidFill>
              </a:rPr>
              <a:t>Step 11: Continuous Monitoring and Feedback to Agency Processes and Database</a:t>
            </a:r>
          </a:p>
          <a:p>
            <a:pPr lvl="1">
              <a:spcBef>
                <a:spcPts val="0"/>
              </a:spcBef>
              <a:spcAft>
                <a:spcPts val="0"/>
              </a:spcAft>
            </a:pPr>
            <a:endParaRPr lang="en-US" dirty="0"/>
          </a:p>
        </p:txBody>
      </p:sp>
    </p:spTree>
    <p:extLst>
      <p:ext uri="{BB962C8B-B14F-4D97-AF65-F5344CB8AC3E}">
        <p14:creationId xmlns:p14="http://schemas.microsoft.com/office/powerpoint/2010/main" val="2932200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69887" y="157007"/>
            <a:ext cx="8542337" cy="872247"/>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200" b="0" kern="1200">
                <a:solidFill>
                  <a:schemeClr val="bg1"/>
                </a:solidFill>
                <a:latin typeface="+mj-lt"/>
                <a:ea typeface="+mj-ea"/>
                <a:cs typeface="Arial" panose="020B0604020202020204" pitchFamily="34" charset="0"/>
              </a:defRPr>
            </a:lvl1pPr>
          </a:lstStyle>
          <a:p>
            <a:r>
              <a:rPr lang="en-US" dirty="0"/>
              <a:t>Geometric Design </a:t>
            </a:r>
            <a:r>
              <a:rPr lang="en-US" dirty="0" smtClean="0"/>
              <a:t>Context and Framework </a:t>
            </a:r>
            <a:r>
              <a:rPr lang="en-US" dirty="0" smtClean="0"/>
              <a:t>(</a:t>
            </a:r>
            <a:r>
              <a:rPr lang="en-US" dirty="0"/>
              <a:t>Step 5)</a:t>
            </a:r>
          </a:p>
        </p:txBody>
      </p:sp>
      <p:sp>
        <p:nvSpPr>
          <p:cNvPr id="4" name="Content Placeholder 2"/>
          <p:cNvSpPr txBox="1">
            <a:spLocks/>
          </p:cNvSpPr>
          <p:nvPr/>
        </p:nvSpPr>
        <p:spPr>
          <a:xfrm>
            <a:off x="255587" y="769303"/>
            <a:ext cx="4202113" cy="4879974"/>
          </a:xfrm>
          <a:prstGeom prst="rect">
            <a:avLst/>
          </a:prstGeom>
        </p:spPr>
        <p:txBody>
          <a:bodyPr/>
          <a:lstStyle>
            <a:lvl1pPr marL="171450" indent="-171450" algn="l" defTabSz="914400" rtl="0" eaLnBrk="1" latinLnBrk="0" hangingPunct="1">
              <a:lnSpc>
                <a:spcPct val="100000"/>
              </a:lnSpc>
              <a:spcBef>
                <a:spcPts val="600"/>
              </a:spcBef>
              <a:spcAft>
                <a:spcPts val="600"/>
              </a:spcAft>
              <a:buFont typeface="Arial" panose="020B0604020202020204" pitchFamily="34" charset="0"/>
              <a:buChar char="•"/>
              <a:defRPr sz="2000" kern="1200">
                <a:solidFill>
                  <a:srgbClr val="4D4D4D"/>
                </a:solidFill>
                <a:latin typeface="+mn-lt"/>
                <a:ea typeface="+mn-ea"/>
                <a:cs typeface="Arial" panose="020B0604020202020204" pitchFamily="34" charset="0"/>
              </a:defRPr>
            </a:lvl1pPr>
            <a:lvl2pPr marL="569913" indent="-280988" algn="l" defTabSz="914400" rtl="0" eaLnBrk="1" latinLnBrk="0" hangingPunct="1">
              <a:lnSpc>
                <a:spcPct val="100000"/>
              </a:lnSpc>
              <a:spcBef>
                <a:spcPts val="600"/>
              </a:spcBef>
              <a:spcAft>
                <a:spcPts val="600"/>
              </a:spcAft>
              <a:buFont typeface="Calibri Light" panose="020F0302020204030204" pitchFamily="34" charset="0"/>
              <a:buChar char="–"/>
              <a:defRPr sz="1800" kern="1200">
                <a:solidFill>
                  <a:srgbClr val="4D4D4D"/>
                </a:solidFill>
                <a:latin typeface="+mn-lt"/>
                <a:ea typeface="+mn-ea"/>
                <a:cs typeface="Arial" panose="020B0604020202020204" pitchFamily="34" charset="0"/>
              </a:defRPr>
            </a:lvl2pPr>
            <a:lvl3pPr marL="860425" indent="-173038" algn="l" defTabSz="914400" rtl="0" eaLnBrk="1" latinLnBrk="0" hangingPunct="1">
              <a:lnSpc>
                <a:spcPct val="100000"/>
              </a:lnSpc>
              <a:spcBef>
                <a:spcPts val="600"/>
              </a:spcBef>
              <a:spcAft>
                <a:spcPts val="600"/>
              </a:spcAft>
              <a:buFont typeface="Arial" panose="020B0604020202020204" pitchFamily="34" charset="0"/>
              <a:buChar char="•"/>
              <a:defRPr sz="1600" kern="1200">
                <a:solidFill>
                  <a:srgbClr val="4D4D4D"/>
                </a:solidFill>
                <a:latin typeface="+mn-lt"/>
                <a:ea typeface="+mn-ea"/>
                <a:cs typeface="Arial" panose="020B0604020202020204" pitchFamily="34" charset="0"/>
              </a:defRPr>
            </a:lvl3pPr>
            <a:lvl4pPr marL="1141413" indent="-173038" algn="l" defTabSz="914400" rtl="0" eaLnBrk="1" latinLnBrk="0" hangingPunct="1">
              <a:lnSpc>
                <a:spcPct val="100000"/>
              </a:lnSpc>
              <a:spcBef>
                <a:spcPts val="600"/>
              </a:spcBef>
              <a:spcAft>
                <a:spcPts val="600"/>
              </a:spcAft>
              <a:buFont typeface="Arial" panose="020B0604020202020204" pitchFamily="34" charset="0"/>
              <a:buChar char="•"/>
              <a:defRPr sz="1400" kern="1200">
                <a:solidFill>
                  <a:srgbClr val="4D4D4D"/>
                </a:solidFill>
                <a:latin typeface="+mn-lt"/>
                <a:ea typeface="+mn-ea"/>
                <a:cs typeface="Arial" panose="020B0604020202020204" pitchFamily="34" charset="0"/>
              </a:defRPr>
            </a:lvl4pPr>
            <a:lvl5pPr marL="1484313" indent="-225425" algn="l" defTabSz="914400" rtl="0" eaLnBrk="1" latinLnBrk="0" hangingPunct="1">
              <a:lnSpc>
                <a:spcPct val="100000"/>
              </a:lnSpc>
              <a:spcBef>
                <a:spcPts val="600"/>
              </a:spcBef>
              <a:spcAft>
                <a:spcPts val="600"/>
              </a:spcAft>
              <a:buFont typeface="Arial" panose="020B0604020202020204" pitchFamily="34" charset="0"/>
              <a:buChar char="•"/>
              <a:defRPr sz="1400" kern="1200">
                <a:solidFill>
                  <a:srgbClr val="4D4D4D"/>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u="sng" dirty="0">
                <a:solidFill>
                  <a:schemeClr val="bg1"/>
                </a:solidFill>
              </a:rPr>
              <a:t>Current </a:t>
            </a:r>
            <a:r>
              <a:rPr lang="en-US" sz="2400" b="1" u="sng" dirty="0" smtClean="0">
                <a:solidFill>
                  <a:schemeClr val="bg1"/>
                </a:solidFill>
              </a:rPr>
              <a:t>AASHTO Policy</a:t>
            </a:r>
            <a:endParaRPr lang="en-US" sz="2400" b="1" u="sng" dirty="0">
              <a:solidFill>
                <a:schemeClr val="bg1"/>
              </a:solidFill>
            </a:endParaRPr>
          </a:p>
          <a:p>
            <a:r>
              <a:rPr lang="en-US" sz="2400" dirty="0">
                <a:solidFill>
                  <a:schemeClr val="bg1"/>
                </a:solidFill>
              </a:rPr>
              <a:t>Functional Classification (3)</a:t>
            </a:r>
          </a:p>
          <a:p>
            <a:r>
              <a:rPr lang="en-US" sz="2400" dirty="0">
                <a:solidFill>
                  <a:schemeClr val="bg1"/>
                </a:solidFill>
              </a:rPr>
              <a:t>Urban/Rural (Land Use)</a:t>
            </a:r>
          </a:p>
          <a:p>
            <a:r>
              <a:rPr lang="en-US" sz="2400" dirty="0">
                <a:solidFill>
                  <a:schemeClr val="bg1"/>
                </a:solidFill>
              </a:rPr>
              <a:t>Terrain (3)</a:t>
            </a:r>
          </a:p>
          <a:p>
            <a:r>
              <a:rPr lang="en-US" sz="2400" dirty="0">
                <a:solidFill>
                  <a:schemeClr val="bg1"/>
                </a:solidFill>
              </a:rPr>
              <a:t>Design Vehicles</a:t>
            </a:r>
          </a:p>
          <a:p>
            <a:r>
              <a:rPr lang="en-US" sz="2400" dirty="0">
                <a:solidFill>
                  <a:schemeClr val="bg1"/>
                </a:solidFill>
              </a:rPr>
              <a:t>Design Year Traffic</a:t>
            </a:r>
          </a:p>
          <a:p>
            <a:endParaRPr lang="en-US" sz="2400" dirty="0">
              <a:solidFill>
                <a:schemeClr val="bg1"/>
              </a:solidFill>
            </a:endParaRPr>
          </a:p>
          <a:p>
            <a:r>
              <a:rPr lang="en-US" sz="2400" dirty="0">
                <a:solidFill>
                  <a:schemeClr val="bg1"/>
                </a:solidFill>
              </a:rPr>
              <a:t>Project Types (2)</a:t>
            </a:r>
          </a:p>
          <a:p>
            <a:pPr lvl="1"/>
            <a:r>
              <a:rPr lang="en-US" sz="2400" dirty="0">
                <a:solidFill>
                  <a:schemeClr val="bg1"/>
                </a:solidFill>
              </a:rPr>
              <a:t>New Construction &amp; Reconstruction</a:t>
            </a:r>
          </a:p>
          <a:p>
            <a:pPr lvl="1"/>
            <a:r>
              <a:rPr lang="en-US" sz="2400" dirty="0">
                <a:solidFill>
                  <a:schemeClr val="bg1"/>
                </a:solidFill>
              </a:rPr>
              <a:t>3R</a:t>
            </a:r>
          </a:p>
        </p:txBody>
      </p:sp>
      <p:sp>
        <p:nvSpPr>
          <p:cNvPr id="5" name="Content Placeholder 2"/>
          <p:cNvSpPr txBox="1">
            <a:spLocks/>
          </p:cNvSpPr>
          <p:nvPr/>
        </p:nvSpPr>
        <p:spPr bwMode="auto">
          <a:xfrm>
            <a:off x="4572000" y="769303"/>
            <a:ext cx="4572000" cy="4879974"/>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285750" indent="-285750" algn="l" rtl="0" eaLnBrk="0" fontAlgn="base" hangingPunct="0">
              <a:spcBef>
                <a:spcPct val="20000"/>
              </a:spcBef>
              <a:spcAft>
                <a:spcPct val="0"/>
              </a:spcAft>
              <a:buClr>
                <a:schemeClr val="tx1"/>
              </a:buClr>
              <a:buSzPct val="75000"/>
              <a:buFont typeface="Wingdings" pitchFamily="2" charset="2"/>
              <a:buChar char="n"/>
              <a:defRPr sz="2200" baseline="0">
                <a:solidFill>
                  <a:schemeClr val="tx1"/>
                </a:solidFill>
                <a:latin typeface="Arial" pitchFamily="34" charset="0"/>
                <a:ea typeface="+mn-ea"/>
                <a:cs typeface="+mn-cs"/>
              </a:defRPr>
            </a:lvl1pPr>
            <a:lvl2pPr marL="573088" indent="-287338" algn="l" rtl="0" eaLnBrk="0" fontAlgn="base" hangingPunct="0">
              <a:spcBef>
                <a:spcPct val="20000"/>
              </a:spcBef>
              <a:spcAft>
                <a:spcPct val="0"/>
              </a:spcAft>
              <a:buClr>
                <a:schemeClr val="tx1"/>
              </a:buClr>
              <a:buChar char="–"/>
              <a:defRPr sz="2000" baseline="0">
                <a:solidFill>
                  <a:schemeClr val="tx1"/>
                </a:solidFill>
                <a:latin typeface="Arial" pitchFamily="34" charset="0"/>
              </a:defRPr>
            </a:lvl2pPr>
            <a:lvl3pPr marL="804863" indent="-231775" algn="l" rtl="0" eaLnBrk="0" fontAlgn="base" hangingPunct="0">
              <a:spcBef>
                <a:spcPct val="20000"/>
              </a:spcBef>
              <a:spcAft>
                <a:spcPct val="0"/>
              </a:spcAft>
              <a:buClr>
                <a:schemeClr val="tx1"/>
              </a:buClr>
              <a:buChar char="•"/>
              <a:defRPr sz="1800" baseline="0">
                <a:solidFill>
                  <a:schemeClr val="tx1"/>
                </a:solidFill>
                <a:latin typeface="Arial" pitchFamily="34" charset="0"/>
              </a:defRPr>
            </a:lvl3pPr>
            <a:lvl4pPr marL="1090613" indent="-285750" algn="l" rtl="0" eaLnBrk="0" fontAlgn="base" hangingPunct="0">
              <a:spcBef>
                <a:spcPct val="20000"/>
              </a:spcBef>
              <a:spcAft>
                <a:spcPct val="0"/>
              </a:spcAft>
              <a:buClr>
                <a:schemeClr val="tx1"/>
              </a:buClr>
              <a:buChar char="–"/>
              <a:defRPr sz="1600" baseline="0">
                <a:solidFill>
                  <a:schemeClr val="tx1"/>
                </a:solidFill>
                <a:latin typeface="Arial" pitchFamily="34" charset="0"/>
              </a:defRPr>
            </a:lvl4pPr>
            <a:lvl5pPr marL="1311275" indent="-220663" algn="l" rtl="0" eaLnBrk="0" fontAlgn="base" hangingPunct="0">
              <a:spcBef>
                <a:spcPct val="20000"/>
              </a:spcBef>
              <a:spcAft>
                <a:spcPct val="0"/>
              </a:spcAft>
              <a:buClr>
                <a:schemeClr val="tx1"/>
              </a:buClr>
              <a:buChar char="»"/>
              <a:defRPr sz="1400" baseline="0">
                <a:solidFill>
                  <a:schemeClr val="tx1"/>
                </a:solidFill>
                <a:latin typeface="Arial" pitchFamily="34" charset="0"/>
              </a:defRPr>
            </a:lvl5pPr>
            <a:lvl6pPr marL="2228850" indent="-228600" algn="l" rtl="0" eaLnBrk="0" fontAlgn="base" hangingPunct="0">
              <a:spcBef>
                <a:spcPct val="20000"/>
              </a:spcBef>
              <a:spcAft>
                <a:spcPct val="0"/>
              </a:spcAft>
              <a:buClr>
                <a:schemeClr val="tx1"/>
              </a:buClr>
              <a:buChar char="»"/>
              <a:defRPr sz="1600">
                <a:solidFill>
                  <a:schemeClr val="tx1"/>
                </a:solidFill>
                <a:latin typeface="+mn-lt"/>
              </a:defRPr>
            </a:lvl6pPr>
            <a:lvl7pPr marL="2686050" indent="-228600" algn="l" rtl="0" eaLnBrk="0" fontAlgn="base" hangingPunct="0">
              <a:spcBef>
                <a:spcPct val="20000"/>
              </a:spcBef>
              <a:spcAft>
                <a:spcPct val="0"/>
              </a:spcAft>
              <a:buClr>
                <a:schemeClr val="tx1"/>
              </a:buClr>
              <a:buChar char="»"/>
              <a:defRPr sz="1600">
                <a:solidFill>
                  <a:schemeClr val="tx1"/>
                </a:solidFill>
                <a:latin typeface="+mn-lt"/>
              </a:defRPr>
            </a:lvl7pPr>
            <a:lvl8pPr marL="3143250" indent="-228600" algn="l" rtl="0" eaLnBrk="0" fontAlgn="base" hangingPunct="0">
              <a:spcBef>
                <a:spcPct val="20000"/>
              </a:spcBef>
              <a:spcAft>
                <a:spcPct val="0"/>
              </a:spcAft>
              <a:buClr>
                <a:schemeClr val="tx1"/>
              </a:buClr>
              <a:buChar char="»"/>
              <a:defRPr sz="1600">
                <a:solidFill>
                  <a:schemeClr val="tx1"/>
                </a:solidFill>
                <a:latin typeface="+mn-lt"/>
              </a:defRPr>
            </a:lvl8pPr>
            <a:lvl9pPr marL="3600450" indent="-228600" algn="l" rtl="0" eaLnBrk="0" fontAlgn="base" hangingPunct="0">
              <a:spcBef>
                <a:spcPct val="20000"/>
              </a:spcBef>
              <a:spcAft>
                <a:spcPct val="0"/>
              </a:spcAft>
              <a:buClr>
                <a:schemeClr val="tx1"/>
              </a:buClr>
              <a:buChar char="»"/>
              <a:defRPr sz="1600">
                <a:solidFill>
                  <a:schemeClr val="tx1"/>
                </a:solidFill>
                <a:latin typeface="+mn-lt"/>
              </a:defRPr>
            </a:lvl9pPr>
          </a:lstStyle>
          <a:p>
            <a:pPr marL="0" indent="0">
              <a:buFont typeface="Wingdings" pitchFamily="2" charset="2"/>
              <a:buNone/>
            </a:pPr>
            <a:r>
              <a:rPr lang="en-US" sz="2400" b="1" u="sng" kern="0" dirty="0" smtClean="0">
                <a:solidFill>
                  <a:schemeClr val="bg1"/>
                </a:solidFill>
              </a:rPr>
              <a:t>Proposed Framework</a:t>
            </a:r>
            <a:endParaRPr lang="en-US" sz="2400" b="1" u="sng" kern="0" dirty="0">
              <a:solidFill>
                <a:schemeClr val="bg1"/>
              </a:solidFill>
            </a:endParaRPr>
          </a:p>
          <a:p>
            <a:pPr marL="0" indent="0">
              <a:buNone/>
            </a:pPr>
            <a:r>
              <a:rPr lang="en-US" kern="0" dirty="0">
                <a:solidFill>
                  <a:schemeClr val="bg1"/>
                </a:solidFill>
              </a:rPr>
              <a:t>• Functional Classification (5)</a:t>
            </a:r>
          </a:p>
          <a:p>
            <a:pPr marL="0" indent="0">
              <a:buNone/>
            </a:pPr>
            <a:r>
              <a:rPr lang="en-US" kern="0" dirty="0">
                <a:solidFill>
                  <a:srgbClr val="FFFF00"/>
                </a:solidFill>
              </a:rPr>
              <a:t>•</a:t>
            </a:r>
            <a:r>
              <a:rPr lang="en-US" kern="0" dirty="0">
                <a:solidFill>
                  <a:schemeClr val="bg1"/>
                </a:solidFill>
              </a:rPr>
              <a:t> </a:t>
            </a:r>
            <a:r>
              <a:rPr lang="en-US" b="1" kern="0" dirty="0">
                <a:solidFill>
                  <a:srgbClr val="FFFF00"/>
                </a:solidFill>
              </a:rPr>
              <a:t>Land Use / Context Zones </a:t>
            </a:r>
            <a:r>
              <a:rPr lang="en-US" kern="0" dirty="0">
                <a:solidFill>
                  <a:srgbClr val="FFFF00"/>
                </a:solidFill>
              </a:rPr>
              <a:t>(6)</a:t>
            </a:r>
          </a:p>
          <a:p>
            <a:pPr marL="0" indent="0">
              <a:buNone/>
            </a:pPr>
            <a:endParaRPr lang="en-US" kern="0" dirty="0"/>
          </a:p>
          <a:p>
            <a:pPr marL="0" indent="0">
              <a:buNone/>
            </a:pPr>
            <a:r>
              <a:rPr lang="en-US" kern="0" dirty="0">
                <a:solidFill>
                  <a:srgbClr val="FFFF00"/>
                </a:solidFill>
              </a:rPr>
              <a:t>•</a:t>
            </a:r>
            <a:r>
              <a:rPr lang="en-US" kern="0" dirty="0">
                <a:solidFill>
                  <a:schemeClr val="bg1"/>
                </a:solidFill>
              </a:rPr>
              <a:t> </a:t>
            </a:r>
            <a:r>
              <a:rPr lang="en-US" b="1" kern="0" dirty="0">
                <a:solidFill>
                  <a:srgbClr val="FFFF00"/>
                </a:solidFill>
              </a:rPr>
              <a:t>Design Users</a:t>
            </a:r>
          </a:p>
          <a:p>
            <a:pPr marL="0" indent="0">
              <a:buNone/>
            </a:pPr>
            <a:r>
              <a:rPr lang="en-US" kern="0" dirty="0">
                <a:solidFill>
                  <a:schemeClr val="bg1"/>
                </a:solidFill>
              </a:rPr>
              <a:t>• Design Traffic</a:t>
            </a:r>
          </a:p>
          <a:p>
            <a:pPr marL="285750" lvl="1" indent="0">
              <a:buNone/>
            </a:pPr>
            <a:r>
              <a:rPr lang="en-US" kern="0" dirty="0">
                <a:solidFill>
                  <a:schemeClr val="bg1"/>
                </a:solidFill>
              </a:rPr>
              <a:t>- Design Year</a:t>
            </a:r>
          </a:p>
          <a:p>
            <a:pPr marL="285750" lvl="1" indent="0">
              <a:buNone/>
            </a:pPr>
            <a:r>
              <a:rPr lang="en-US" b="1" kern="0" dirty="0">
                <a:solidFill>
                  <a:srgbClr val="FFFF00"/>
                </a:solidFill>
              </a:rPr>
              <a:t>- Service Life</a:t>
            </a:r>
          </a:p>
          <a:p>
            <a:pPr lvl="1">
              <a:buFontTx/>
              <a:buChar char="-"/>
            </a:pPr>
            <a:endParaRPr lang="en-US" b="1" kern="0" dirty="0">
              <a:solidFill>
                <a:srgbClr val="FFFF00"/>
              </a:solidFill>
            </a:endParaRPr>
          </a:p>
          <a:p>
            <a:pPr marL="0" indent="0">
              <a:buNone/>
            </a:pPr>
            <a:r>
              <a:rPr lang="en-US" kern="0" dirty="0">
                <a:solidFill>
                  <a:srgbClr val="FFFF00"/>
                </a:solidFill>
              </a:rPr>
              <a:t>•</a:t>
            </a:r>
            <a:r>
              <a:rPr lang="en-US" kern="0" dirty="0">
                <a:solidFill>
                  <a:schemeClr val="bg1"/>
                </a:solidFill>
              </a:rPr>
              <a:t> </a:t>
            </a:r>
            <a:r>
              <a:rPr lang="en-US" b="1" dirty="0">
                <a:solidFill>
                  <a:srgbClr val="FFFF00"/>
                </a:solidFill>
              </a:rPr>
              <a:t>Project Types (3)</a:t>
            </a:r>
            <a:endParaRPr lang="en-US" b="1" kern="0" dirty="0">
              <a:solidFill>
                <a:srgbClr val="FFFF00"/>
              </a:solidFill>
            </a:endParaRPr>
          </a:p>
          <a:p>
            <a:pPr marL="285750" lvl="1" indent="0">
              <a:buNone/>
            </a:pPr>
            <a:r>
              <a:rPr lang="en-US" dirty="0">
                <a:solidFill>
                  <a:schemeClr val="bg1"/>
                </a:solidFill>
              </a:rPr>
              <a:t>- New Construction</a:t>
            </a:r>
          </a:p>
          <a:p>
            <a:pPr marL="285750" lvl="1" indent="0">
              <a:buNone/>
            </a:pPr>
            <a:r>
              <a:rPr lang="en-US" dirty="0">
                <a:solidFill>
                  <a:schemeClr val="bg1"/>
                </a:solidFill>
              </a:rPr>
              <a:t>- Reconstruction</a:t>
            </a:r>
          </a:p>
          <a:p>
            <a:pPr marL="285750" lvl="1" indent="0">
              <a:buNone/>
            </a:pPr>
            <a:r>
              <a:rPr lang="en-US" dirty="0">
                <a:solidFill>
                  <a:schemeClr val="bg1"/>
                </a:solidFill>
              </a:rPr>
              <a:t>- 3R</a:t>
            </a:r>
          </a:p>
          <a:p>
            <a:pPr marL="0" indent="0">
              <a:buNone/>
            </a:pPr>
            <a:endParaRPr lang="en-US" kern="0" dirty="0"/>
          </a:p>
        </p:txBody>
      </p:sp>
    </p:spTree>
    <p:extLst>
      <p:ext uri="{BB962C8B-B14F-4D97-AF65-F5344CB8AC3E}">
        <p14:creationId xmlns:p14="http://schemas.microsoft.com/office/powerpoint/2010/main" val="275799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69887" y="157007"/>
            <a:ext cx="8542337" cy="872247"/>
          </a:xfrm>
          <a:prstGeom prst="rect">
            <a:avLst/>
          </a:prstGeom>
        </p:spPr>
        <p:txBody>
          <a:bodyPr vert="horz" lIns="0" tIns="0" rIns="0" bIns="0" rtlCol="0" anchor="t" anchorCtr="0">
            <a:normAutofit fontScale="92500" lnSpcReduction="20000"/>
          </a:bodyPr>
          <a:lstStyle>
            <a:lvl1pPr algn="l" defTabSz="914400" rtl="0" eaLnBrk="1" latinLnBrk="0" hangingPunct="1">
              <a:lnSpc>
                <a:spcPct val="90000"/>
              </a:lnSpc>
              <a:spcBef>
                <a:spcPct val="0"/>
              </a:spcBef>
              <a:buNone/>
              <a:defRPr sz="3200" b="0" kern="1200">
                <a:solidFill>
                  <a:schemeClr val="bg1"/>
                </a:solidFill>
                <a:latin typeface="+mj-lt"/>
                <a:ea typeface="+mj-ea"/>
                <a:cs typeface="Arial" panose="020B0604020202020204" pitchFamily="34" charset="0"/>
              </a:defRPr>
            </a:lvl1pPr>
          </a:lstStyle>
          <a:p>
            <a:r>
              <a:rPr lang="en-US" sz="4800" b="1" dirty="0"/>
              <a:t>Roadway Context Zones</a:t>
            </a:r>
            <a:r>
              <a:rPr lang="en-US" b="1" dirty="0"/>
              <a:t/>
            </a:r>
            <a:br>
              <a:rPr lang="en-US" b="1" dirty="0"/>
            </a:br>
            <a:endParaRPr lang="en-US" dirty="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0" y="1029254"/>
            <a:ext cx="9144000" cy="4397057"/>
          </a:xfrm>
          <a:prstGeom prst="rect">
            <a:avLst/>
          </a:prstGeom>
          <a:noFill/>
          <a:ln>
            <a:noFill/>
          </a:ln>
        </p:spPr>
      </p:pic>
      <p:sp>
        <p:nvSpPr>
          <p:cNvPr id="5" name="TextBox 4"/>
          <p:cNvSpPr txBox="1"/>
          <p:nvPr/>
        </p:nvSpPr>
        <p:spPr>
          <a:xfrm>
            <a:off x="1703070" y="6446520"/>
            <a:ext cx="7275325" cy="369332"/>
          </a:xfrm>
          <a:prstGeom prst="rect">
            <a:avLst/>
          </a:prstGeom>
          <a:noFill/>
        </p:spPr>
        <p:txBody>
          <a:bodyPr wrap="none" rtlCol="0">
            <a:spAutoFit/>
          </a:bodyPr>
          <a:lstStyle/>
          <a:p>
            <a:r>
              <a:rPr lang="en-US" dirty="0">
                <a:solidFill>
                  <a:schemeClr val="bg1"/>
                </a:solidFill>
              </a:rPr>
              <a:t>ITE </a:t>
            </a:r>
            <a:r>
              <a:rPr lang="en-US" i="1" dirty="0">
                <a:solidFill>
                  <a:schemeClr val="bg1"/>
                </a:solidFill>
              </a:rPr>
              <a:t>Designing Walkable Urban Thoroughfares: A Context Sensitive Approach</a:t>
            </a:r>
          </a:p>
        </p:txBody>
      </p:sp>
    </p:spTree>
    <p:extLst>
      <p:ext uri="{BB962C8B-B14F-4D97-AF65-F5344CB8AC3E}">
        <p14:creationId xmlns:p14="http://schemas.microsoft.com/office/powerpoint/2010/main" val="1977036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00" y="139700"/>
            <a:ext cx="8966200" cy="990600"/>
          </a:xfrm>
        </p:spPr>
        <p:txBody>
          <a:bodyPr/>
          <a:lstStyle/>
          <a:p>
            <a:r>
              <a:rPr lang="en-US" dirty="0"/>
              <a:t>Characteristics of </a:t>
            </a:r>
            <a:r>
              <a:rPr lang="en-US" dirty="0" smtClean="0"/>
              <a:t>Severe Crashes by </a:t>
            </a:r>
            <a:r>
              <a:rPr lang="en-US" dirty="0"/>
              <a:t>Context Zone</a:t>
            </a:r>
          </a:p>
        </p:txBody>
      </p:sp>
      <p:pic>
        <p:nvPicPr>
          <p:cNvPr id="4" name="Picture 3"/>
          <p:cNvPicPr/>
          <p:nvPr/>
        </p:nvPicPr>
        <p:blipFill rotWithShape="1">
          <a:blip r:embed="rId3">
            <a:extLst>
              <a:ext uri="{28A0092B-C50C-407E-A947-70E740481C1C}">
                <a14:useLocalDpi xmlns:a14="http://schemas.microsoft.com/office/drawing/2010/main" val="0"/>
              </a:ext>
            </a:extLst>
          </a:blip>
          <a:srcRect t="2174" b="54260"/>
          <a:stretch/>
        </p:blipFill>
        <p:spPr bwMode="auto">
          <a:xfrm>
            <a:off x="431801" y="609600"/>
            <a:ext cx="8038432" cy="6248400"/>
          </a:xfrm>
          <a:prstGeom prst="rect">
            <a:avLst/>
          </a:prstGeom>
          <a:solidFill>
            <a:schemeClr val="bg1"/>
          </a:solidFill>
          <a:ln>
            <a:noFill/>
          </a:ln>
        </p:spPr>
      </p:pic>
    </p:spTree>
    <p:extLst>
      <p:ext uri="{BB962C8B-B14F-4D97-AF65-F5344CB8AC3E}">
        <p14:creationId xmlns:p14="http://schemas.microsoft.com/office/powerpoint/2010/main" val="3470314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 y="0"/>
            <a:ext cx="8251256" cy="990600"/>
          </a:xfrm>
        </p:spPr>
        <p:txBody>
          <a:bodyPr/>
          <a:lstStyle/>
          <a:p>
            <a:r>
              <a:rPr lang="en-US" dirty="0"/>
              <a:t>Characteristics of </a:t>
            </a:r>
            <a:r>
              <a:rPr lang="en-US" dirty="0" smtClean="0"/>
              <a:t>Severe </a:t>
            </a:r>
            <a:r>
              <a:rPr lang="en-US" dirty="0"/>
              <a:t>Crashes </a:t>
            </a:r>
            <a:r>
              <a:rPr lang="en-US" dirty="0" smtClean="0"/>
              <a:t>by </a:t>
            </a:r>
            <a:r>
              <a:rPr lang="en-US" dirty="0"/>
              <a:t>Context Zone</a:t>
            </a:r>
          </a:p>
        </p:txBody>
      </p:sp>
      <p:pic>
        <p:nvPicPr>
          <p:cNvPr id="5" name="Content Placeholder 4"/>
          <p:cNvPicPr>
            <a:picLocks/>
          </p:cNvPicPr>
          <p:nvPr/>
        </p:nvPicPr>
        <p:blipFill rotWithShape="1">
          <a:blip r:embed="rId3">
            <a:extLst>
              <a:ext uri="{28A0092B-C50C-407E-A947-70E740481C1C}">
                <a14:useLocalDpi xmlns:a14="http://schemas.microsoft.com/office/drawing/2010/main" val="0"/>
              </a:ext>
            </a:extLst>
          </a:blip>
          <a:srcRect t="45836"/>
          <a:stretch/>
        </p:blipFill>
        <p:spPr bwMode="auto">
          <a:xfrm>
            <a:off x="487078" y="800100"/>
            <a:ext cx="8100060" cy="7188199"/>
          </a:xfrm>
          <a:prstGeom prst="rect">
            <a:avLst/>
          </a:prstGeom>
          <a:solidFill>
            <a:schemeClr val="bg1"/>
          </a:solidFill>
          <a:ln>
            <a:noFill/>
          </a:ln>
        </p:spPr>
      </p:pic>
    </p:spTree>
    <p:extLst>
      <p:ext uri="{BB962C8B-B14F-4D97-AF65-F5344CB8AC3E}">
        <p14:creationId xmlns:p14="http://schemas.microsoft.com/office/powerpoint/2010/main" val="8351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186690"/>
            <a:ext cx="8652510" cy="990600"/>
          </a:xfrm>
        </p:spPr>
        <p:txBody>
          <a:bodyPr>
            <a:normAutofit/>
          </a:bodyPr>
          <a:lstStyle/>
          <a:p>
            <a:r>
              <a:rPr lang="en-US" sz="3600" b="1" dirty="0" smtClean="0">
                <a:solidFill>
                  <a:schemeClr val="accent5"/>
                </a:solidFill>
              </a:rPr>
              <a:t>Critical </a:t>
            </a:r>
            <a:r>
              <a:rPr lang="en-US" sz="3600" b="1" dirty="0">
                <a:solidFill>
                  <a:schemeClr val="accent5"/>
                </a:solidFill>
              </a:rPr>
              <a:t>Substantive Safety Issues </a:t>
            </a:r>
            <a:r>
              <a:rPr lang="en-US" sz="3600" b="1" dirty="0" smtClean="0">
                <a:solidFill>
                  <a:schemeClr val="accent5"/>
                </a:solidFill>
              </a:rPr>
              <a:t>by Context Zone and Functional Class of Road</a:t>
            </a:r>
            <a:endParaRPr lang="en-US" sz="3600" b="1" dirty="0">
              <a:solidFill>
                <a:schemeClr val="accent5"/>
              </a:solidFill>
            </a:endParaRPr>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0" y="1177290"/>
            <a:ext cx="9144000" cy="5429250"/>
          </a:xfrm>
          <a:prstGeom prst="rect">
            <a:avLst/>
          </a:prstGeom>
          <a:noFill/>
          <a:ln>
            <a:noFill/>
          </a:ln>
        </p:spPr>
      </p:pic>
    </p:spTree>
    <p:extLst>
      <p:ext uri="{BB962C8B-B14F-4D97-AF65-F5344CB8AC3E}">
        <p14:creationId xmlns:p14="http://schemas.microsoft.com/office/powerpoint/2010/main" val="2776564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010"/>
            <a:ext cx="8046720" cy="990600"/>
          </a:xfrm>
        </p:spPr>
        <p:txBody>
          <a:bodyPr>
            <a:noAutofit/>
          </a:bodyPr>
          <a:lstStyle/>
          <a:p>
            <a:r>
              <a:rPr lang="en-US" sz="3600" b="1" dirty="0" smtClean="0">
                <a:solidFill>
                  <a:schemeClr val="accent5"/>
                </a:solidFill>
              </a:rPr>
              <a:t>Traffic Operational </a:t>
            </a:r>
            <a:r>
              <a:rPr lang="en-US" sz="3600" b="1" dirty="0">
                <a:solidFill>
                  <a:schemeClr val="accent5"/>
                </a:solidFill>
              </a:rPr>
              <a:t>Issues </a:t>
            </a:r>
            <a:r>
              <a:rPr lang="en-US" sz="3600" b="1" dirty="0" smtClean="0">
                <a:solidFill>
                  <a:schemeClr val="accent5"/>
                </a:solidFill>
              </a:rPr>
              <a:t>Vary by Context Zone and Functional Class of Road</a:t>
            </a:r>
            <a:endParaRPr lang="en-US" sz="3600" b="1" dirty="0">
              <a:solidFill>
                <a:schemeClr val="accent5"/>
              </a:solidFill>
            </a:endParaRPr>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0" y="1211580"/>
            <a:ext cx="9144000" cy="5420995"/>
          </a:xfrm>
          <a:prstGeom prst="rect">
            <a:avLst/>
          </a:prstGeom>
          <a:noFill/>
          <a:ln>
            <a:noFill/>
          </a:ln>
        </p:spPr>
      </p:pic>
    </p:spTree>
    <p:extLst>
      <p:ext uri="{BB962C8B-B14F-4D97-AF65-F5344CB8AC3E}">
        <p14:creationId xmlns:p14="http://schemas.microsoft.com/office/powerpoint/2010/main" val="343020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2318" y="0"/>
            <a:ext cx="5299364" cy="6858000"/>
          </a:xfrm>
          <a:prstGeom prst="rect">
            <a:avLst/>
          </a:prstGeom>
        </p:spPr>
      </p:pic>
    </p:spTree>
    <p:extLst>
      <p:ext uri="{BB962C8B-B14F-4D97-AF65-F5344CB8AC3E}">
        <p14:creationId xmlns:p14="http://schemas.microsoft.com/office/powerpoint/2010/main" val="479193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7937500" cy="990600"/>
          </a:xfrm>
        </p:spPr>
        <p:txBody>
          <a:bodyPr>
            <a:normAutofit/>
          </a:bodyPr>
          <a:lstStyle/>
          <a:p>
            <a:r>
              <a:rPr lang="en-US" sz="3600" dirty="0" smtClean="0">
                <a:solidFill>
                  <a:schemeClr val="bg1"/>
                </a:solidFill>
              </a:rPr>
              <a:t>Geometric design approaches and solutions should be </a:t>
            </a:r>
            <a:r>
              <a:rPr lang="en-US" sz="3600" dirty="0" smtClean="0">
                <a:solidFill>
                  <a:srgbClr val="FFFF00"/>
                </a:solidFill>
              </a:rPr>
              <a:t>‘context sensitive’ </a:t>
            </a:r>
            <a:endParaRPr lang="en-US" sz="3600" dirty="0">
              <a:solidFill>
                <a:srgbClr val="FFFF00"/>
              </a:solidFill>
            </a:endParaRPr>
          </a:p>
        </p:txBody>
      </p:sp>
      <p:sp>
        <p:nvSpPr>
          <p:cNvPr id="3" name="Content Placeholder 2"/>
          <p:cNvSpPr>
            <a:spLocks noGrp="1"/>
          </p:cNvSpPr>
          <p:nvPr>
            <p:ph idx="1"/>
          </p:nvPr>
        </p:nvSpPr>
        <p:spPr>
          <a:xfrm>
            <a:off x="457200" y="1676400"/>
            <a:ext cx="7937500" cy="4495800"/>
          </a:xfrm>
        </p:spPr>
        <p:txBody>
          <a:bodyPr/>
          <a:lstStyle/>
          <a:p>
            <a:r>
              <a:rPr lang="en-US" sz="3200" dirty="0" smtClean="0">
                <a:solidFill>
                  <a:schemeClr val="bg1"/>
                </a:solidFill>
              </a:rPr>
              <a:t>Apply appropriate performance measures and benchmarks</a:t>
            </a:r>
          </a:p>
          <a:p>
            <a:r>
              <a:rPr lang="en-US" sz="3200" dirty="0" smtClean="0">
                <a:solidFill>
                  <a:schemeClr val="bg1"/>
                </a:solidFill>
              </a:rPr>
              <a:t>Incorporate local costs and impacts</a:t>
            </a:r>
          </a:p>
          <a:p>
            <a:r>
              <a:rPr lang="en-US" sz="3200" dirty="0" smtClean="0">
                <a:solidFill>
                  <a:schemeClr val="bg1"/>
                </a:solidFill>
              </a:rPr>
              <a:t>Address regulatory and environmental considerations </a:t>
            </a:r>
          </a:p>
          <a:p>
            <a:r>
              <a:rPr lang="en-US" sz="3200" dirty="0" smtClean="0">
                <a:solidFill>
                  <a:schemeClr val="bg1"/>
                </a:solidFill>
              </a:rPr>
              <a:t>Respect stakeholder inputs</a:t>
            </a:r>
          </a:p>
          <a:p>
            <a:pPr marL="0" indent="0">
              <a:buNone/>
            </a:pPr>
            <a:endParaRPr lang="en-US" sz="3200" dirty="0" smtClean="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42460695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240030" y="1245870"/>
            <a:ext cx="8812530" cy="5303520"/>
          </a:xfrm>
          <a:prstGeom prst="rect">
            <a:avLst/>
          </a:prstGeom>
          <a:noFill/>
          <a:ln>
            <a:noFill/>
          </a:ln>
        </p:spPr>
      </p:pic>
      <p:sp>
        <p:nvSpPr>
          <p:cNvPr id="3" name="Title 1"/>
          <p:cNvSpPr>
            <a:spLocks noGrp="1"/>
          </p:cNvSpPr>
          <p:nvPr>
            <p:ph type="title"/>
          </p:nvPr>
        </p:nvSpPr>
        <p:spPr>
          <a:xfrm>
            <a:off x="240030" y="210640"/>
            <a:ext cx="8542337" cy="872247"/>
          </a:xfrm>
        </p:spPr>
        <p:txBody>
          <a:bodyPr>
            <a:normAutofit/>
          </a:bodyPr>
          <a:lstStyle/>
          <a:p>
            <a:r>
              <a:rPr lang="en-US" sz="4000" b="1" dirty="0">
                <a:solidFill>
                  <a:schemeClr val="accent5"/>
                </a:solidFill>
              </a:rPr>
              <a:t>Project Types and Transportation Problems</a:t>
            </a:r>
          </a:p>
        </p:txBody>
      </p:sp>
    </p:spTree>
    <p:extLst>
      <p:ext uri="{BB962C8B-B14F-4D97-AF65-F5344CB8AC3E}">
        <p14:creationId xmlns:p14="http://schemas.microsoft.com/office/powerpoint/2010/main" val="90985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57200"/>
            <a:ext cx="7984435" cy="563217"/>
          </a:xfrm>
        </p:spPr>
        <p:txBody>
          <a:bodyPr>
            <a:normAutofit/>
          </a:bodyPr>
          <a:lstStyle/>
          <a:p>
            <a:r>
              <a:rPr lang="en-US" sz="3600" dirty="0">
                <a:solidFill>
                  <a:schemeClr val="tx1"/>
                </a:solidFill>
              </a:rPr>
              <a:t>Design Standards and Problem Definition</a:t>
            </a:r>
          </a:p>
        </p:txBody>
      </p:sp>
      <p:sp>
        <p:nvSpPr>
          <p:cNvPr id="3" name="Content Placeholder 2"/>
          <p:cNvSpPr>
            <a:spLocks noGrp="1"/>
          </p:cNvSpPr>
          <p:nvPr>
            <p:ph idx="1"/>
          </p:nvPr>
        </p:nvSpPr>
        <p:spPr>
          <a:xfrm>
            <a:off x="324678" y="1610139"/>
            <a:ext cx="6380921" cy="4495800"/>
          </a:xfrm>
        </p:spPr>
        <p:txBody>
          <a:bodyPr>
            <a:normAutofit fontScale="77500" lnSpcReduction="20000"/>
          </a:bodyPr>
          <a:lstStyle/>
          <a:p>
            <a:pPr marL="0" indent="0">
              <a:buNone/>
            </a:pPr>
            <a:r>
              <a:rPr lang="en-US" sz="4000" dirty="0"/>
              <a:t>The presence of one or more geometric design features that fail to meet current design criteria </a:t>
            </a:r>
            <a:r>
              <a:rPr lang="en-US" sz="4000" b="1" i="1" dirty="0"/>
              <a:t>is NOT a transportation problem….</a:t>
            </a:r>
          </a:p>
          <a:p>
            <a:pPr marL="0" indent="0">
              <a:buNone/>
            </a:pPr>
            <a:r>
              <a:rPr lang="en-US" sz="4000" dirty="0"/>
              <a:t>It is merely a condition of the context of a reconstruction or 3R project</a:t>
            </a:r>
            <a:r>
              <a:rPr lang="en-US" sz="4000" dirty="0" smtClean="0"/>
              <a:t>.</a:t>
            </a:r>
          </a:p>
          <a:p>
            <a:pPr marL="0" indent="0">
              <a:buNone/>
            </a:pPr>
            <a:endParaRPr lang="en-US" sz="4000" dirty="0"/>
          </a:p>
          <a:p>
            <a:pPr marL="0" indent="0">
              <a:buNone/>
            </a:pPr>
            <a:r>
              <a:rPr lang="en-US" sz="4000" dirty="0" smtClean="0"/>
              <a:t>‘Upgrade </a:t>
            </a:r>
            <a:r>
              <a:rPr lang="en-US" sz="4000" dirty="0"/>
              <a:t>to current </a:t>
            </a:r>
            <a:r>
              <a:rPr lang="en-US" sz="4000" dirty="0" smtClean="0"/>
              <a:t>standards’ is </a:t>
            </a:r>
            <a:r>
              <a:rPr lang="en-US" sz="4000" dirty="0"/>
              <a:t>NOT </a:t>
            </a:r>
            <a:r>
              <a:rPr lang="en-US" sz="4000" dirty="0" smtClean="0"/>
              <a:t>an appropriate purpose </a:t>
            </a:r>
            <a:r>
              <a:rPr lang="en-US" sz="4000" dirty="0"/>
              <a:t>and </a:t>
            </a:r>
            <a:r>
              <a:rPr lang="en-US" sz="4000" dirty="0" smtClean="0"/>
              <a:t>need</a:t>
            </a:r>
            <a:endParaRPr lang="en-US" dirty="0"/>
          </a:p>
          <a:p>
            <a:endParaRPr lang="en-US" dirty="0"/>
          </a:p>
          <a:p>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8673" r="14065"/>
          <a:stretch/>
        </p:blipFill>
        <p:spPr>
          <a:xfrm>
            <a:off x="6891131" y="1739708"/>
            <a:ext cx="2252870" cy="3282866"/>
          </a:xfrm>
          <a:prstGeom prst="rect">
            <a:avLst/>
          </a:prstGeom>
        </p:spPr>
      </p:pic>
    </p:spTree>
    <p:extLst>
      <p:ext uri="{BB962C8B-B14F-4D97-AF65-F5344CB8AC3E}">
        <p14:creationId xmlns:p14="http://schemas.microsoft.com/office/powerpoint/2010/main" val="3896210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836" y="238376"/>
            <a:ext cx="8635164" cy="990600"/>
          </a:xfrm>
        </p:spPr>
        <p:txBody>
          <a:bodyPr>
            <a:noAutofit/>
          </a:bodyPr>
          <a:lstStyle/>
          <a:p>
            <a:r>
              <a:rPr lang="en-US" sz="4400" b="1" dirty="0"/>
              <a:t>New Construction vs reconstruction</a:t>
            </a:r>
          </a:p>
        </p:txBody>
      </p:sp>
      <p:pic>
        <p:nvPicPr>
          <p:cNvPr id="3" name="Picture 10"/>
          <p:cNvPicPr>
            <a:picLocks noChangeAspect="1" noChangeArrowheads="1"/>
          </p:cNvPicPr>
          <p:nvPr/>
        </p:nvPicPr>
        <p:blipFill>
          <a:blip r:embed="rId3"/>
          <a:srcRect/>
          <a:stretch>
            <a:fillRect/>
          </a:stretch>
        </p:blipFill>
        <p:spPr bwMode="auto">
          <a:xfrm>
            <a:off x="0" y="894868"/>
            <a:ext cx="4955095" cy="3245953"/>
          </a:xfrm>
          <a:prstGeom prst="rect">
            <a:avLst/>
          </a:prstGeom>
          <a:noFill/>
          <a:ln w="9525">
            <a:noFill/>
            <a:miter lim="800000"/>
            <a:headEnd/>
            <a:tailEnd/>
          </a:ln>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9631" y="3490734"/>
            <a:ext cx="5064369" cy="3367266"/>
          </a:xfrm>
          <a:prstGeom prst="rect">
            <a:avLst/>
          </a:prstGeom>
        </p:spPr>
      </p:pic>
    </p:spTree>
    <p:extLst>
      <p:ext uri="{BB962C8B-B14F-4D97-AF65-F5344CB8AC3E}">
        <p14:creationId xmlns:p14="http://schemas.microsoft.com/office/powerpoint/2010/main" val="4110518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69887" y="157007"/>
            <a:ext cx="8542337" cy="872247"/>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200" b="0" kern="1200">
                <a:solidFill>
                  <a:schemeClr val="bg1"/>
                </a:solidFill>
                <a:latin typeface="+mj-lt"/>
                <a:ea typeface="+mj-ea"/>
                <a:cs typeface="Arial" panose="020B0604020202020204" pitchFamily="34" charset="0"/>
              </a:defRPr>
            </a:lvl1pPr>
          </a:lstStyle>
          <a:p>
            <a:r>
              <a:rPr lang="en-US" sz="3600" b="1" dirty="0"/>
              <a:t>New Construction vs. Reconstruction</a:t>
            </a:r>
          </a:p>
        </p:txBody>
      </p:sp>
      <p:sp>
        <p:nvSpPr>
          <p:cNvPr id="4" name="Content Placeholder 2"/>
          <p:cNvSpPr txBox="1">
            <a:spLocks/>
          </p:cNvSpPr>
          <p:nvPr/>
        </p:nvSpPr>
        <p:spPr>
          <a:xfrm>
            <a:off x="285076" y="810819"/>
            <a:ext cx="4698404" cy="4879974"/>
          </a:xfrm>
          <a:prstGeom prst="rect">
            <a:avLst/>
          </a:prstGeom>
        </p:spPr>
        <p:txBody>
          <a:bodyPr/>
          <a:lstStyle>
            <a:lvl1pPr marL="171450" indent="-171450" algn="l" defTabSz="914400" rtl="0" eaLnBrk="1" latinLnBrk="0" hangingPunct="1">
              <a:lnSpc>
                <a:spcPct val="100000"/>
              </a:lnSpc>
              <a:spcBef>
                <a:spcPts val="600"/>
              </a:spcBef>
              <a:spcAft>
                <a:spcPts val="600"/>
              </a:spcAft>
              <a:buFont typeface="Arial" panose="020B0604020202020204" pitchFamily="34" charset="0"/>
              <a:buChar char="•"/>
              <a:defRPr sz="2000" kern="1200">
                <a:solidFill>
                  <a:srgbClr val="4D4D4D"/>
                </a:solidFill>
                <a:latin typeface="+mn-lt"/>
                <a:ea typeface="+mn-ea"/>
                <a:cs typeface="Arial" panose="020B0604020202020204" pitchFamily="34" charset="0"/>
              </a:defRPr>
            </a:lvl1pPr>
            <a:lvl2pPr marL="569913" indent="-280988" algn="l" defTabSz="914400" rtl="0" eaLnBrk="1" latinLnBrk="0" hangingPunct="1">
              <a:lnSpc>
                <a:spcPct val="100000"/>
              </a:lnSpc>
              <a:spcBef>
                <a:spcPts val="600"/>
              </a:spcBef>
              <a:spcAft>
                <a:spcPts val="600"/>
              </a:spcAft>
              <a:buFont typeface="Calibri Light" panose="020F0302020204030204" pitchFamily="34" charset="0"/>
              <a:buChar char="–"/>
              <a:defRPr sz="1800" kern="1200">
                <a:solidFill>
                  <a:srgbClr val="4D4D4D"/>
                </a:solidFill>
                <a:latin typeface="+mn-lt"/>
                <a:ea typeface="+mn-ea"/>
                <a:cs typeface="Arial" panose="020B0604020202020204" pitchFamily="34" charset="0"/>
              </a:defRPr>
            </a:lvl2pPr>
            <a:lvl3pPr marL="860425" indent="-173038" algn="l" defTabSz="914400" rtl="0" eaLnBrk="1" latinLnBrk="0" hangingPunct="1">
              <a:lnSpc>
                <a:spcPct val="100000"/>
              </a:lnSpc>
              <a:spcBef>
                <a:spcPts val="600"/>
              </a:spcBef>
              <a:spcAft>
                <a:spcPts val="600"/>
              </a:spcAft>
              <a:buFont typeface="Arial" panose="020B0604020202020204" pitchFamily="34" charset="0"/>
              <a:buChar char="•"/>
              <a:defRPr sz="1600" kern="1200">
                <a:solidFill>
                  <a:srgbClr val="4D4D4D"/>
                </a:solidFill>
                <a:latin typeface="+mn-lt"/>
                <a:ea typeface="+mn-ea"/>
                <a:cs typeface="Arial" panose="020B0604020202020204" pitchFamily="34" charset="0"/>
              </a:defRPr>
            </a:lvl3pPr>
            <a:lvl4pPr marL="1141413" indent="-173038" algn="l" defTabSz="914400" rtl="0" eaLnBrk="1" latinLnBrk="0" hangingPunct="1">
              <a:lnSpc>
                <a:spcPct val="100000"/>
              </a:lnSpc>
              <a:spcBef>
                <a:spcPts val="600"/>
              </a:spcBef>
              <a:spcAft>
                <a:spcPts val="600"/>
              </a:spcAft>
              <a:buFont typeface="Arial" panose="020B0604020202020204" pitchFamily="34" charset="0"/>
              <a:buChar char="•"/>
              <a:defRPr sz="1400" kern="1200">
                <a:solidFill>
                  <a:srgbClr val="4D4D4D"/>
                </a:solidFill>
                <a:latin typeface="+mn-lt"/>
                <a:ea typeface="+mn-ea"/>
                <a:cs typeface="Arial" panose="020B0604020202020204" pitchFamily="34" charset="0"/>
              </a:defRPr>
            </a:lvl4pPr>
            <a:lvl5pPr marL="1484313" indent="-225425" algn="l" defTabSz="914400" rtl="0" eaLnBrk="1" latinLnBrk="0" hangingPunct="1">
              <a:lnSpc>
                <a:spcPct val="100000"/>
              </a:lnSpc>
              <a:spcBef>
                <a:spcPts val="600"/>
              </a:spcBef>
              <a:spcAft>
                <a:spcPts val="600"/>
              </a:spcAft>
              <a:buFont typeface="Arial" panose="020B0604020202020204" pitchFamily="34" charset="0"/>
              <a:buChar char="•"/>
              <a:defRPr sz="1400" kern="1200">
                <a:solidFill>
                  <a:srgbClr val="4D4D4D"/>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spcBef>
                <a:spcPct val="20000"/>
              </a:spcBef>
              <a:spcAft>
                <a:spcPct val="0"/>
              </a:spcAft>
              <a:buClr>
                <a:schemeClr val="tx1"/>
              </a:buClr>
              <a:buSzPct val="75000"/>
              <a:buFont typeface="Wingdings" pitchFamily="2" charset="2"/>
              <a:buNone/>
            </a:pPr>
            <a:r>
              <a:rPr lang="en-US" sz="2400" b="1" u="sng" kern="0" dirty="0">
                <a:solidFill>
                  <a:schemeClr val="bg1"/>
                </a:solidFill>
                <a:latin typeface="Arial" pitchFamily="34" charset="0"/>
                <a:cs typeface="+mn-cs"/>
              </a:rPr>
              <a:t>New Construction</a:t>
            </a:r>
          </a:p>
          <a:p>
            <a:pPr marL="0" indent="0" eaLnBrk="0" fontAlgn="base" hangingPunct="0">
              <a:spcBef>
                <a:spcPts val="0"/>
              </a:spcBef>
              <a:spcAft>
                <a:spcPct val="0"/>
              </a:spcAft>
              <a:buClr>
                <a:schemeClr val="tx1"/>
              </a:buClr>
              <a:buSzPct val="75000"/>
              <a:buNone/>
            </a:pPr>
            <a:r>
              <a:rPr lang="en-US" sz="2400" kern="0" dirty="0">
                <a:solidFill>
                  <a:schemeClr val="bg1"/>
                </a:solidFill>
              </a:rPr>
              <a:t>• </a:t>
            </a:r>
            <a:r>
              <a:rPr lang="en-US" sz="2400" kern="0" dirty="0">
                <a:solidFill>
                  <a:schemeClr val="bg1"/>
                </a:solidFill>
                <a:latin typeface="Arial" pitchFamily="34" charset="0"/>
                <a:cs typeface="+mn-cs"/>
              </a:rPr>
              <a:t>Unknown Safety</a:t>
            </a:r>
          </a:p>
          <a:p>
            <a:pPr marL="0" indent="0" eaLnBrk="0" fontAlgn="base" hangingPunct="0">
              <a:spcBef>
                <a:spcPts val="0"/>
              </a:spcBef>
              <a:spcAft>
                <a:spcPct val="0"/>
              </a:spcAft>
              <a:buClr>
                <a:schemeClr val="tx1"/>
              </a:buClr>
              <a:buSzPct val="75000"/>
              <a:buNone/>
            </a:pPr>
            <a:r>
              <a:rPr lang="en-US" sz="2400" kern="0" dirty="0">
                <a:solidFill>
                  <a:schemeClr val="bg1"/>
                </a:solidFill>
                <a:latin typeface="Arial" pitchFamily="34" charset="0"/>
                <a:cs typeface="+mn-cs"/>
              </a:rPr>
              <a:t>   </a:t>
            </a:r>
            <a:r>
              <a:rPr lang="en-US" sz="2400" kern="0" dirty="0" smtClean="0">
                <a:solidFill>
                  <a:schemeClr val="bg1"/>
                </a:solidFill>
                <a:latin typeface="Arial" pitchFamily="34" charset="0"/>
              </a:rPr>
              <a:t>Performance</a:t>
            </a:r>
          </a:p>
          <a:p>
            <a:pPr marL="0" indent="0" eaLnBrk="0" fontAlgn="base" hangingPunct="0">
              <a:spcBef>
                <a:spcPts val="0"/>
              </a:spcBef>
              <a:spcAft>
                <a:spcPct val="0"/>
              </a:spcAft>
              <a:buClr>
                <a:schemeClr val="tx1"/>
              </a:buClr>
              <a:buSzPct val="75000"/>
              <a:buNone/>
            </a:pPr>
            <a:endParaRPr lang="en-US" sz="2400" kern="0" dirty="0">
              <a:solidFill>
                <a:schemeClr val="bg1"/>
              </a:solidFill>
              <a:latin typeface="Arial" pitchFamily="34" charset="0"/>
            </a:endParaRPr>
          </a:p>
          <a:p>
            <a:pPr marL="0" indent="0" eaLnBrk="0" fontAlgn="base" hangingPunct="0">
              <a:spcBef>
                <a:spcPts val="0"/>
              </a:spcBef>
              <a:spcAft>
                <a:spcPct val="0"/>
              </a:spcAft>
              <a:buClr>
                <a:schemeClr val="tx1"/>
              </a:buClr>
              <a:buSzPct val="75000"/>
              <a:buNone/>
            </a:pPr>
            <a:r>
              <a:rPr lang="en-US" sz="2400" kern="0" dirty="0">
                <a:solidFill>
                  <a:schemeClr val="bg1"/>
                </a:solidFill>
              </a:rPr>
              <a:t>• </a:t>
            </a:r>
            <a:r>
              <a:rPr lang="en-US" sz="2400" kern="0" dirty="0" smtClean="0">
                <a:solidFill>
                  <a:schemeClr val="bg1"/>
                </a:solidFill>
                <a:latin typeface="Arial" pitchFamily="34" charset="0"/>
                <a:cs typeface="+mn-cs"/>
              </a:rPr>
              <a:t>Unknown </a:t>
            </a:r>
            <a:r>
              <a:rPr lang="en-US" sz="2400" kern="0" dirty="0">
                <a:solidFill>
                  <a:schemeClr val="bg1"/>
                </a:solidFill>
                <a:latin typeface="Arial" pitchFamily="34" charset="0"/>
                <a:cs typeface="+mn-cs"/>
              </a:rPr>
              <a:t>Operational </a:t>
            </a:r>
          </a:p>
          <a:p>
            <a:pPr marL="0" indent="0" eaLnBrk="0" fontAlgn="base" hangingPunct="0">
              <a:spcBef>
                <a:spcPts val="0"/>
              </a:spcBef>
              <a:spcAft>
                <a:spcPct val="0"/>
              </a:spcAft>
              <a:buClr>
                <a:schemeClr val="tx1"/>
              </a:buClr>
              <a:buSzPct val="75000"/>
              <a:buNone/>
            </a:pPr>
            <a:r>
              <a:rPr lang="en-US" sz="2400" kern="0" dirty="0">
                <a:solidFill>
                  <a:schemeClr val="bg1"/>
                </a:solidFill>
                <a:latin typeface="Arial" pitchFamily="34" charset="0"/>
                <a:cs typeface="+mn-cs"/>
              </a:rPr>
              <a:t>   </a:t>
            </a:r>
            <a:r>
              <a:rPr lang="en-US" sz="2400" kern="0" dirty="0" smtClean="0">
                <a:solidFill>
                  <a:schemeClr val="bg1"/>
                </a:solidFill>
                <a:latin typeface="Arial" pitchFamily="34" charset="0"/>
                <a:cs typeface="+mn-cs"/>
              </a:rPr>
              <a:t>Performance</a:t>
            </a:r>
          </a:p>
          <a:p>
            <a:pPr marL="0" indent="0" eaLnBrk="0" fontAlgn="base" hangingPunct="0">
              <a:spcBef>
                <a:spcPts val="0"/>
              </a:spcBef>
              <a:spcAft>
                <a:spcPct val="0"/>
              </a:spcAft>
              <a:buClr>
                <a:schemeClr val="tx1"/>
              </a:buClr>
              <a:buSzPct val="75000"/>
              <a:buNone/>
            </a:pPr>
            <a:endParaRPr lang="en-US" sz="2400" kern="0" dirty="0">
              <a:solidFill>
                <a:schemeClr val="bg1"/>
              </a:solidFill>
              <a:latin typeface="Arial" pitchFamily="34" charset="0"/>
              <a:cs typeface="+mn-cs"/>
            </a:endParaRPr>
          </a:p>
          <a:p>
            <a:pPr marL="0" indent="0" eaLnBrk="0" fontAlgn="base" hangingPunct="0">
              <a:spcBef>
                <a:spcPts val="0"/>
              </a:spcBef>
              <a:spcAft>
                <a:spcPct val="0"/>
              </a:spcAft>
              <a:buClr>
                <a:schemeClr val="tx1"/>
              </a:buClr>
              <a:buSzPct val="75000"/>
              <a:buNone/>
            </a:pPr>
            <a:r>
              <a:rPr lang="en-US" sz="2400" kern="0" dirty="0">
                <a:solidFill>
                  <a:schemeClr val="bg1"/>
                </a:solidFill>
              </a:rPr>
              <a:t>• </a:t>
            </a:r>
            <a:r>
              <a:rPr lang="en-US" sz="2400" kern="0" dirty="0">
                <a:solidFill>
                  <a:schemeClr val="bg1"/>
                </a:solidFill>
                <a:latin typeface="Arial" pitchFamily="34" charset="0"/>
                <a:cs typeface="+mn-cs"/>
              </a:rPr>
              <a:t>Available R/W of Sufficient</a:t>
            </a:r>
          </a:p>
          <a:p>
            <a:pPr marL="0" indent="0" eaLnBrk="0" fontAlgn="base" hangingPunct="0">
              <a:spcBef>
                <a:spcPts val="0"/>
              </a:spcBef>
              <a:spcAft>
                <a:spcPct val="0"/>
              </a:spcAft>
              <a:buClr>
                <a:schemeClr val="tx1"/>
              </a:buClr>
              <a:buSzPct val="75000"/>
              <a:buNone/>
            </a:pPr>
            <a:r>
              <a:rPr lang="en-US" sz="2400" kern="0" dirty="0">
                <a:solidFill>
                  <a:schemeClr val="bg1"/>
                </a:solidFill>
                <a:latin typeface="Arial" pitchFamily="34" charset="0"/>
                <a:cs typeface="+mn-cs"/>
              </a:rPr>
              <a:t>   </a:t>
            </a:r>
            <a:r>
              <a:rPr lang="en-US" sz="2400" kern="0" dirty="0" smtClean="0">
                <a:solidFill>
                  <a:schemeClr val="bg1"/>
                </a:solidFill>
                <a:latin typeface="Arial" pitchFamily="34" charset="0"/>
                <a:cs typeface="+mn-cs"/>
              </a:rPr>
              <a:t>Width</a:t>
            </a:r>
          </a:p>
          <a:p>
            <a:pPr marL="0" indent="0" eaLnBrk="0" fontAlgn="base" hangingPunct="0">
              <a:spcBef>
                <a:spcPts val="0"/>
              </a:spcBef>
              <a:spcAft>
                <a:spcPct val="0"/>
              </a:spcAft>
              <a:buClr>
                <a:schemeClr val="tx1"/>
              </a:buClr>
              <a:buSzPct val="75000"/>
              <a:buNone/>
            </a:pPr>
            <a:endParaRPr lang="en-US" sz="2400" kern="0" dirty="0">
              <a:solidFill>
                <a:schemeClr val="bg1"/>
              </a:solidFill>
              <a:latin typeface="Arial" pitchFamily="34" charset="0"/>
              <a:cs typeface="+mn-cs"/>
            </a:endParaRPr>
          </a:p>
          <a:p>
            <a:pPr marL="0" indent="0" eaLnBrk="0" fontAlgn="base" hangingPunct="0">
              <a:spcBef>
                <a:spcPts val="0"/>
              </a:spcBef>
              <a:spcAft>
                <a:spcPct val="0"/>
              </a:spcAft>
              <a:buClr>
                <a:schemeClr val="tx1"/>
              </a:buClr>
              <a:buSzPct val="75000"/>
              <a:buNone/>
            </a:pPr>
            <a:r>
              <a:rPr lang="en-US" sz="2400" kern="0" dirty="0">
                <a:solidFill>
                  <a:schemeClr val="bg1"/>
                </a:solidFill>
              </a:rPr>
              <a:t>• </a:t>
            </a:r>
            <a:r>
              <a:rPr lang="en-US" sz="2400" kern="0" dirty="0">
                <a:solidFill>
                  <a:schemeClr val="bg1"/>
                </a:solidFill>
                <a:latin typeface="Arial" pitchFamily="34" charset="0"/>
                <a:cs typeface="+mn-cs"/>
              </a:rPr>
              <a:t>Minimal Impacts to Adjacent </a:t>
            </a:r>
          </a:p>
          <a:p>
            <a:pPr marL="0" indent="0" eaLnBrk="0" fontAlgn="base" hangingPunct="0">
              <a:spcBef>
                <a:spcPts val="0"/>
              </a:spcBef>
              <a:spcAft>
                <a:spcPct val="0"/>
              </a:spcAft>
              <a:buClr>
                <a:schemeClr val="tx1"/>
              </a:buClr>
              <a:buSzPct val="75000"/>
              <a:buNone/>
            </a:pPr>
            <a:r>
              <a:rPr lang="en-US" sz="2400" kern="0" dirty="0">
                <a:solidFill>
                  <a:schemeClr val="bg1"/>
                </a:solidFill>
                <a:latin typeface="Arial" pitchFamily="34" charset="0"/>
                <a:cs typeface="+mn-cs"/>
              </a:rPr>
              <a:t>   </a:t>
            </a:r>
            <a:r>
              <a:rPr lang="en-US" sz="2400" kern="0" dirty="0" smtClean="0">
                <a:solidFill>
                  <a:schemeClr val="bg1"/>
                </a:solidFill>
                <a:latin typeface="Arial" pitchFamily="34" charset="0"/>
                <a:cs typeface="+mn-cs"/>
              </a:rPr>
              <a:t>Development</a:t>
            </a:r>
          </a:p>
          <a:p>
            <a:pPr marL="0" indent="0" eaLnBrk="0" fontAlgn="base" hangingPunct="0">
              <a:spcBef>
                <a:spcPts val="0"/>
              </a:spcBef>
              <a:spcAft>
                <a:spcPct val="0"/>
              </a:spcAft>
              <a:buClr>
                <a:schemeClr val="tx1"/>
              </a:buClr>
              <a:buSzPct val="75000"/>
              <a:buNone/>
            </a:pPr>
            <a:endParaRPr lang="en-US" sz="2400" kern="0" dirty="0">
              <a:solidFill>
                <a:schemeClr val="bg1"/>
              </a:solidFill>
              <a:latin typeface="Arial" pitchFamily="34" charset="0"/>
              <a:cs typeface="+mn-cs"/>
            </a:endParaRPr>
          </a:p>
          <a:p>
            <a:pPr marL="0" indent="0" eaLnBrk="0" fontAlgn="base" hangingPunct="0">
              <a:spcBef>
                <a:spcPts val="0"/>
              </a:spcBef>
              <a:spcAft>
                <a:spcPct val="0"/>
              </a:spcAft>
              <a:buClr>
                <a:schemeClr val="tx1"/>
              </a:buClr>
              <a:buSzPct val="75000"/>
              <a:buNone/>
            </a:pPr>
            <a:r>
              <a:rPr lang="en-US" sz="2400" kern="0" dirty="0">
                <a:solidFill>
                  <a:schemeClr val="bg1"/>
                </a:solidFill>
              </a:rPr>
              <a:t>• </a:t>
            </a:r>
            <a:r>
              <a:rPr lang="en-US" sz="2400" kern="0" dirty="0">
                <a:solidFill>
                  <a:schemeClr val="bg1"/>
                </a:solidFill>
                <a:latin typeface="Arial" pitchFamily="34" charset="0"/>
                <a:cs typeface="+mn-cs"/>
              </a:rPr>
              <a:t>Construction Costs are </a:t>
            </a:r>
          </a:p>
          <a:p>
            <a:pPr marL="0" indent="0" eaLnBrk="0" fontAlgn="base" hangingPunct="0">
              <a:spcBef>
                <a:spcPts val="0"/>
              </a:spcBef>
              <a:spcAft>
                <a:spcPct val="0"/>
              </a:spcAft>
              <a:buClr>
                <a:schemeClr val="tx1"/>
              </a:buClr>
              <a:buSzPct val="75000"/>
              <a:buNone/>
            </a:pPr>
            <a:r>
              <a:rPr lang="en-US" sz="2400" kern="0" dirty="0">
                <a:solidFill>
                  <a:schemeClr val="bg1"/>
                </a:solidFill>
                <a:latin typeface="Arial" pitchFamily="34" charset="0"/>
                <a:cs typeface="+mn-cs"/>
              </a:rPr>
              <a:t>   Quantity Based</a:t>
            </a:r>
          </a:p>
        </p:txBody>
      </p:sp>
      <p:sp>
        <p:nvSpPr>
          <p:cNvPr id="5" name="Content Placeholder 2"/>
          <p:cNvSpPr txBox="1">
            <a:spLocks/>
          </p:cNvSpPr>
          <p:nvPr/>
        </p:nvSpPr>
        <p:spPr bwMode="auto">
          <a:xfrm>
            <a:off x="4559412" y="889166"/>
            <a:ext cx="4271169" cy="4879974"/>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285750" indent="-285750" algn="l" rtl="0" eaLnBrk="0" fontAlgn="base" hangingPunct="0">
              <a:spcBef>
                <a:spcPct val="20000"/>
              </a:spcBef>
              <a:spcAft>
                <a:spcPct val="0"/>
              </a:spcAft>
              <a:buClr>
                <a:schemeClr val="tx1"/>
              </a:buClr>
              <a:buSzPct val="75000"/>
              <a:buFont typeface="Wingdings" pitchFamily="2" charset="2"/>
              <a:buChar char="n"/>
              <a:defRPr sz="2200" baseline="0">
                <a:solidFill>
                  <a:schemeClr val="tx1"/>
                </a:solidFill>
                <a:latin typeface="Arial" pitchFamily="34" charset="0"/>
                <a:ea typeface="+mn-ea"/>
                <a:cs typeface="+mn-cs"/>
              </a:defRPr>
            </a:lvl1pPr>
            <a:lvl2pPr marL="573088" indent="-287338" algn="l" rtl="0" eaLnBrk="0" fontAlgn="base" hangingPunct="0">
              <a:spcBef>
                <a:spcPct val="20000"/>
              </a:spcBef>
              <a:spcAft>
                <a:spcPct val="0"/>
              </a:spcAft>
              <a:buClr>
                <a:schemeClr val="tx1"/>
              </a:buClr>
              <a:buChar char="–"/>
              <a:defRPr sz="2000" baseline="0">
                <a:solidFill>
                  <a:schemeClr val="tx1"/>
                </a:solidFill>
                <a:latin typeface="Arial" pitchFamily="34" charset="0"/>
              </a:defRPr>
            </a:lvl2pPr>
            <a:lvl3pPr marL="804863" indent="-231775" algn="l" rtl="0" eaLnBrk="0" fontAlgn="base" hangingPunct="0">
              <a:spcBef>
                <a:spcPct val="20000"/>
              </a:spcBef>
              <a:spcAft>
                <a:spcPct val="0"/>
              </a:spcAft>
              <a:buClr>
                <a:schemeClr val="tx1"/>
              </a:buClr>
              <a:buChar char="•"/>
              <a:defRPr sz="1800" baseline="0">
                <a:solidFill>
                  <a:schemeClr val="tx1"/>
                </a:solidFill>
                <a:latin typeface="Arial" pitchFamily="34" charset="0"/>
              </a:defRPr>
            </a:lvl3pPr>
            <a:lvl4pPr marL="1090613" indent="-285750" algn="l" rtl="0" eaLnBrk="0" fontAlgn="base" hangingPunct="0">
              <a:spcBef>
                <a:spcPct val="20000"/>
              </a:spcBef>
              <a:spcAft>
                <a:spcPct val="0"/>
              </a:spcAft>
              <a:buClr>
                <a:schemeClr val="tx1"/>
              </a:buClr>
              <a:buChar char="–"/>
              <a:defRPr sz="1600" baseline="0">
                <a:solidFill>
                  <a:schemeClr val="tx1"/>
                </a:solidFill>
                <a:latin typeface="Arial" pitchFamily="34" charset="0"/>
              </a:defRPr>
            </a:lvl4pPr>
            <a:lvl5pPr marL="1311275" indent="-220663" algn="l" rtl="0" eaLnBrk="0" fontAlgn="base" hangingPunct="0">
              <a:spcBef>
                <a:spcPct val="20000"/>
              </a:spcBef>
              <a:spcAft>
                <a:spcPct val="0"/>
              </a:spcAft>
              <a:buClr>
                <a:schemeClr val="tx1"/>
              </a:buClr>
              <a:buChar char="»"/>
              <a:defRPr sz="1400" baseline="0">
                <a:solidFill>
                  <a:schemeClr val="tx1"/>
                </a:solidFill>
                <a:latin typeface="Arial" pitchFamily="34" charset="0"/>
              </a:defRPr>
            </a:lvl5pPr>
            <a:lvl6pPr marL="2228850" indent="-228600" algn="l" rtl="0" eaLnBrk="0" fontAlgn="base" hangingPunct="0">
              <a:spcBef>
                <a:spcPct val="20000"/>
              </a:spcBef>
              <a:spcAft>
                <a:spcPct val="0"/>
              </a:spcAft>
              <a:buClr>
                <a:schemeClr val="tx1"/>
              </a:buClr>
              <a:buChar char="»"/>
              <a:defRPr sz="1600">
                <a:solidFill>
                  <a:schemeClr val="tx1"/>
                </a:solidFill>
                <a:latin typeface="+mn-lt"/>
              </a:defRPr>
            </a:lvl6pPr>
            <a:lvl7pPr marL="2686050" indent="-228600" algn="l" rtl="0" eaLnBrk="0" fontAlgn="base" hangingPunct="0">
              <a:spcBef>
                <a:spcPct val="20000"/>
              </a:spcBef>
              <a:spcAft>
                <a:spcPct val="0"/>
              </a:spcAft>
              <a:buClr>
                <a:schemeClr val="tx1"/>
              </a:buClr>
              <a:buChar char="»"/>
              <a:defRPr sz="1600">
                <a:solidFill>
                  <a:schemeClr val="tx1"/>
                </a:solidFill>
                <a:latin typeface="+mn-lt"/>
              </a:defRPr>
            </a:lvl7pPr>
            <a:lvl8pPr marL="3143250" indent="-228600" algn="l" rtl="0" eaLnBrk="0" fontAlgn="base" hangingPunct="0">
              <a:spcBef>
                <a:spcPct val="20000"/>
              </a:spcBef>
              <a:spcAft>
                <a:spcPct val="0"/>
              </a:spcAft>
              <a:buClr>
                <a:schemeClr val="tx1"/>
              </a:buClr>
              <a:buChar char="»"/>
              <a:defRPr sz="1600">
                <a:solidFill>
                  <a:schemeClr val="tx1"/>
                </a:solidFill>
                <a:latin typeface="+mn-lt"/>
              </a:defRPr>
            </a:lvl8pPr>
            <a:lvl9pPr marL="3600450" indent="-228600" algn="l" rtl="0" eaLnBrk="0" fontAlgn="base" hangingPunct="0">
              <a:spcBef>
                <a:spcPct val="20000"/>
              </a:spcBef>
              <a:spcAft>
                <a:spcPct val="0"/>
              </a:spcAft>
              <a:buClr>
                <a:schemeClr val="tx1"/>
              </a:buClr>
              <a:buChar char="»"/>
              <a:defRPr sz="1600">
                <a:solidFill>
                  <a:schemeClr val="tx1"/>
                </a:solidFill>
                <a:latin typeface="+mn-lt"/>
              </a:defRPr>
            </a:lvl9pPr>
          </a:lstStyle>
          <a:p>
            <a:pPr marL="0" indent="0">
              <a:spcBef>
                <a:spcPts val="0"/>
              </a:spcBef>
              <a:buNone/>
            </a:pPr>
            <a:r>
              <a:rPr lang="en-US" sz="2400" b="1" u="sng" kern="0" dirty="0">
                <a:solidFill>
                  <a:schemeClr val="bg1"/>
                </a:solidFill>
              </a:rPr>
              <a:t>Reconstruction</a:t>
            </a:r>
          </a:p>
          <a:p>
            <a:pPr>
              <a:spcBef>
                <a:spcPts val="0"/>
              </a:spcBef>
            </a:pPr>
            <a:r>
              <a:rPr lang="en-US" sz="2400" kern="0" dirty="0">
                <a:solidFill>
                  <a:schemeClr val="bg1"/>
                </a:solidFill>
              </a:rPr>
              <a:t>• Known Crash History</a:t>
            </a:r>
          </a:p>
          <a:p>
            <a:pPr>
              <a:spcBef>
                <a:spcPts val="0"/>
              </a:spcBef>
            </a:pPr>
            <a:endParaRPr lang="en-US" sz="2400" kern="0" dirty="0">
              <a:solidFill>
                <a:schemeClr val="bg1"/>
              </a:solidFill>
            </a:endParaRPr>
          </a:p>
          <a:p>
            <a:pPr>
              <a:spcBef>
                <a:spcPts val="0"/>
              </a:spcBef>
            </a:pPr>
            <a:r>
              <a:rPr lang="en-US" sz="2400" kern="0" dirty="0">
                <a:solidFill>
                  <a:schemeClr val="bg1"/>
                </a:solidFill>
              </a:rPr>
              <a:t>• Known Operational</a:t>
            </a:r>
          </a:p>
          <a:p>
            <a:pPr>
              <a:spcBef>
                <a:spcPts val="0"/>
              </a:spcBef>
            </a:pPr>
            <a:r>
              <a:rPr lang="en-US" sz="2400" kern="0" dirty="0">
                <a:solidFill>
                  <a:schemeClr val="bg1"/>
                </a:solidFill>
              </a:rPr>
              <a:t>  Performance </a:t>
            </a:r>
            <a:endParaRPr lang="en-US" sz="2400" kern="0" dirty="0" smtClean="0">
              <a:solidFill>
                <a:schemeClr val="bg1"/>
              </a:solidFill>
            </a:endParaRPr>
          </a:p>
          <a:p>
            <a:pPr>
              <a:spcBef>
                <a:spcPts val="0"/>
              </a:spcBef>
            </a:pPr>
            <a:endParaRPr lang="en-US" sz="2400" kern="0" dirty="0" smtClean="0">
              <a:solidFill>
                <a:schemeClr val="bg1"/>
              </a:solidFill>
            </a:endParaRPr>
          </a:p>
          <a:p>
            <a:pPr>
              <a:spcBef>
                <a:spcPts val="0"/>
              </a:spcBef>
            </a:pPr>
            <a:r>
              <a:rPr lang="en-US" sz="2400" kern="0" dirty="0" smtClean="0">
                <a:solidFill>
                  <a:schemeClr val="bg1"/>
                </a:solidFill>
              </a:rPr>
              <a:t>• Known Limited </a:t>
            </a:r>
            <a:r>
              <a:rPr lang="en-US" sz="2400" kern="0" dirty="0">
                <a:solidFill>
                  <a:schemeClr val="bg1"/>
                </a:solidFill>
              </a:rPr>
              <a:t>R/W </a:t>
            </a:r>
          </a:p>
          <a:p>
            <a:pPr>
              <a:spcBef>
                <a:spcPts val="0"/>
              </a:spcBef>
            </a:pPr>
            <a:endParaRPr lang="en-US" sz="2400" kern="0" dirty="0">
              <a:solidFill>
                <a:schemeClr val="bg1"/>
              </a:solidFill>
            </a:endParaRPr>
          </a:p>
          <a:p>
            <a:pPr>
              <a:spcBef>
                <a:spcPts val="0"/>
              </a:spcBef>
            </a:pPr>
            <a:r>
              <a:rPr lang="en-US" sz="2400" kern="0" dirty="0">
                <a:solidFill>
                  <a:schemeClr val="bg1"/>
                </a:solidFill>
              </a:rPr>
              <a:t>• Adverse Impacts to </a:t>
            </a:r>
          </a:p>
          <a:p>
            <a:pPr>
              <a:spcBef>
                <a:spcPts val="0"/>
              </a:spcBef>
            </a:pPr>
            <a:r>
              <a:rPr lang="en-US" sz="2400" kern="0" dirty="0">
                <a:solidFill>
                  <a:schemeClr val="bg1"/>
                </a:solidFill>
              </a:rPr>
              <a:t>  Adjacent </a:t>
            </a:r>
            <a:r>
              <a:rPr lang="en-US" sz="2400" kern="0" dirty="0" smtClean="0">
                <a:solidFill>
                  <a:schemeClr val="bg1"/>
                </a:solidFill>
              </a:rPr>
              <a:t>Development</a:t>
            </a:r>
          </a:p>
          <a:p>
            <a:pPr>
              <a:spcBef>
                <a:spcPts val="0"/>
              </a:spcBef>
            </a:pPr>
            <a:endParaRPr lang="en-US" sz="2400" kern="0" dirty="0">
              <a:solidFill>
                <a:schemeClr val="bg1"/>
              </a:solidFill>
            </a:endParaRPr>
          </a:p>
          <a:p>
            <a:pPr>
              <a:spcBef>
                <a:spcPts val="0"/>
              </a:spcBef>
            </a:pPr>
            <a:r>
              <a:rPr lang="en-US" sz="2400" kern="0" dirty="0">
                <a:solidFill>
                  <a:schemeClr val="bg1"/>
                </a:solidFill>
              </a:rPr>
              <a:t>• Maintenance of Traffic /</a:t>
            </a:r>
          </a:p>
          <a:p>
            <a:pPr>
              <a:spcBef>
                <a:spcPts val="0"/>
              </a:spcBef>
            </a:pPr>
            <a:r>
              <a:rPr lang="en-US" sz="2400" kern="0" dirty="0">
                <a:solidFill>
                  <a:schemeClr val="bg1"/>
                </a:solidFill>
              </a:rPr>
              <a:t>  Local Access Drive </a:t>
            </a:r>
          </a:p>
          <a:p>
            <a:pPr>
              <a:spcBef>
                <a:spcPts val="0"/>
              </a:spcBef>
            </a:pPr>
            <a:r>
              <a:rPr lang="en-US" sz="2400" kern="0" dirty="0">
                <a:solidFill>
                  <a:schemeClr val="bg1"/>
                </a:solidFill>
              </a:rPr>
              <a:t>  Construction Cost</a:t>
            </a:r>
          </a:p>
        </p:txBody>
      </p:sp>
    </p:spTree>
    <p:extLst>
      <p:ext uri="{BB962C8B-B14F-4D97-AF65-F5344CB8AC3E}">
        <p14:creationId xmlns:p14="http://schemas.microsoft.com/office/powerpoint/2010/main" val="335413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NCHRP\15-47\report items\Graphics for NCHRP 15-47 Report.jpg"/>
          <p:cNvPicPr/>
          <p:nvPr/>
        </p:nvPicPr>
        <p:blipFill>
          <a:blip r:embed="rId3">
            <a:extLst>
              <a:ext uri="{28A0092B-C50C-407E-A947-70E740481C1C}">
                <a14:useLocalDpi xmlns:a14="http://schemas.microsoft.com/office/drawing/2010/main" val="0"/>
              </a:ext>
            </a:extLst>
          </a:blip>
          <a:srcRect/>
          <a:stretch>
            <a:fillRect/>
          </a:stretch>
        </p:blipFill>
        <p:spPr bwMode="auto">
          <a:xfrm>
            <a:off x="0" y="342900"/>
            <a:ext cx="9144000" cy="5920740"/>
          </a:xfrm>
          <a:prstGeom prst="rect">
            <a:avLst/>
          </a:prstGeom>
          <a:noFill/>
          <a:ln>
            <a:noFill/>
          </a:ln>
        </p:spPr>
      </p:pic>
    </p:spTree>
    <p:extLst>
      <p:ext uri="{BB962C8B-B14F-4D97-AF65-F5344CB8AC3E}">
        <p14:creationId xmlns:p14="http://schemas.microsoft.com/office/powerpoint/2010/main" val="268356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chemeClr val="tx1"/>
                </a:solidFill>
              </a:rPr>
              <a:t>Paradigm shifts are in order…..</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656937" y="1891115"/>
            <a:ext cx="4182014" cy="3608012"/>
          </a:xfrm>
        </p:spPr>
      </p:pic>
    </p:spTree>
    <p:extLst>
      <p:ext uri="{BB962C8B-B14F-4D97-AF65-F5344CB8AC3E}">
        <p14:creationId xmlns:p14="http://schemas.microsoft.com/office/powerpoint/2010/main" val="213995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p:cNvSpPr txBox="1">
            <a:spLocks/>
          </p:cNvSpPr>
          <p:nvPr/>
        </p:nvSpPr>
        <p:spPr>
          <a:xfrm>
            <a:off x="457200" y="1447800"/>
            <a:ext cx="4000500" cy="4191000"/>
          </a:xfrm>
          <a:prstGeom prst="rect">
            <a:avLst/>
          </a:prstGeom>
        </p:spPr>
        <p:txBody>
          <a:bodyPr/>
          <a:lstStyle>
            <a:lvl1pPr marL="171450" indent="-171450" algn="l" defTabSz="914400" rtl="0" eaLnBrk="1" latinLnBrk="0" hangingPunct="1">
              <a:lnSpc>
                <a:spcPct val="100000"/>
              </a:lnSpc>
              <a:spcBef>
                <a:spcPts val="600"/>
              </a:spcBef>
              <a:spcAft>
                <a:spcPts val="600"/>
              </a:spcAft>
              <a:buFont typeface="Arial" panose="020B0604020202020204" pitchFamily="34" charset="0"/>
              <a:buChar char="•"/>
              <a:defRPr sz="2000" kern="1200">
                <a:solidFill>
                  <a:srgbClr val="4D4D4D"/>
                </a:solidFill>
                <a:latin typeface="+mn-lt"/>
                <a:ea typeface="+mn-ea"/>
                <a:cs typeface="Arial" panose="020B0604020202020204" pitchFamily="34" charset="0"/>
              </a:defRPr>
            </a:lvl1pPr>
            <a:lvl2pPr marL="569913" indent="-280988" algn="l" defTabSz="914400" rtl="0" eaLnBrk="1" latinLnBrk="0" hangingPunct="1">
              <a:lnSpc>
                <a:spcPct val="100000"/>
              </a:lnSpc>
              <a:spcBef>
                <a:spcPts val="600"/>
              </a:spcBef>
              <a:spcAft>
                <a:spcPts val="600"/>
              </a:spcAft>
              <a:buFont typeface="Calibri Light" panose="020F0302020204030204" pitchFamily="34" charset="0"/>
              <a:buChar char="–"/>
              <a:defRPr sz="1800" kern="1200">
                <a:solidFill>
                  <a:srgbClr val="4D4D4D"/>
                </a:solidFill>
                <a:latin typeface="+mn-lt"/>
                <a:ea typeface="+mn-ea"/>
                <a:cs typeface="Arial" panose="020B0604020202020204" pitchFamily="34" charset="0"/>
              </a:defRPr>
            </a:lvl2pPr>
            <a:lvl3pPr marL="860425" indent="-173038" algn="l" defTabSz="914400" rtl="0" eaLnBrk="1" latinLnBrk="0" hangingPunct="1">
              <a:lnSpc>
                <a:spcPct val="100000"/>
              </a:lnSpc>
              <a:spcBef>
                <a:spcPts val="600"/>
              </a:spcBef>
              <a:spcAft>
                <a:spcPts val="600"/>
              </a:spcAft>
              <a:buFont typeface="Arial" panose="020B0604020202020204" pitchFamily="34" charset="0"/>
              <a:buChar char="•"/>
              <a:defRPr sz="1600" kern="1200">
                <a:solidFill>
                  <a:srgbClr val="4D4D4D"/>
                </a:solidFill>
                <a:latin typeface="+mn-lt"/>
                <a:ea typeface="+mn-ea"/>
                <a:cs typeface="Arial" panose="020B0604020202020204" pitchFamily="34" charset="0"/>
              </a:defRPr>
            </a:lvl3pPr>
            <a:lvl4pPr marL="1141413" indent="-173038" algn="l" defTabSz="914400" rtl="0" eaLnBrk="1" latinLnBrk="0" hangingPunct="1">
              <a:lnSpc>
                <a:spcPct val="100000"/>
              </a:lnSpc>
              <a:spcBef>
                <a:spcPts val="600"/>
              </a:spcBef>
              <a:spcAft>
                <a:spcPts val="600"/>
              </a:spcAft>
              <a:buFont typeface="Arial" panose="020B0604020202020204" pitchFamily="34" charset="0"/>
              <a:buChar char="•"/>
              <a:defRPr sz="1400" kern="1200">
                <a:solidFill>
                  <a:srgbClr val="4D4D4D"/>
                </a:solidFill>
                <a:latin typeface="+mn-lt"/>
                <a:ea typeface="+mn-ea"/>
                <a:cs typeface="Arial" panose="020B0604020202020204" pitchFamily="34" charset="0"/>
              </a:defRPr>
            </a:lvl4pPr>
            <a:lvl5pPr marL="1484313" indent="-225425" algn="l" defTabSz="914400" rtl="0" eaLnBrk="1" latinLnBrk="0" hangingPunct="1">
              <a:lnSpc>
                <a:spcPct val="100000"/>
              </a:lnSpc>
              <a:spcBef>
                <a:spcPts val="600"/>
              </a:spcBef>
              <a:spcAft>
                <a:spcPts val="600"/>
              </a:spcAft>
              <a:buFont typeface="Arial" panose="020B0604020202020204" pitchFamily="34" charset="0"/>
              <a:buChar char="•"/>
              <a:defRPr sz="1400" kern="1200">
                <a:solidFill>
                  <a:srgbClr val="4D4D4D"/>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chemeClr val="bg1"/>
                </a:solidFill>
              </a:rPr>
              <a:t>Benefit/Cost Analysis Based (crash and/or operational and travel time; implementation costs)</a:t>
            </a:r>
          </a:p>
          <a:p>
            <a:r>
              <a:rPr lang="en-US" sz="2800" dirty="0">
                <a:solidFill>
                  <a:schemeClr val="bg1"/>
                </a:solidFill>
              </a:rPr>
              <a:t>Context specific </a:t>
            </a:r>
          </a:p>
          <a:p>
            <a:r>
              <a:rPr lang="en-US" sz="2800" dirty="0">
                <a:solidFill>
                  <a:schemeClr val="bg1"/>
                </a:solidFill>
              </a:rPr>
              <a:t>Incorporate service life </a:t>
            </a:r>
          </a:p>
          <a:p>
            <a:r>
              <a:rPr lang="en-US" sz="2800" dirty="0">
                <a:solidFill>
                  <a:schemeClr val="bg1"/>
                </a:solidFill>
              </a:rPr>
              <a:t>Incorporate operations and maintenance costs</a:t>
            </a:r>
          </a:p>
          <a:p>
            <a:pPr lvl="1"/>
            <a:endParaRPr lang="en-US" dirty="0">
              <a:solidFill>
                <a:srgbClr val="FFFF00"/>
              </a:solidFill>
            </a:endParaRPr>
          </a:p>
        </p:txBody>
      </p:sp>
      <p:sp>
        <p:nvSpPr>
          <p:cNvPr id="7" name="Title 2"/>
          <p:cNvSpPr>
            <a:spLocks noGrp="1"/>
          </p:cNvSpPr>
          <p:nvPr>
            <p:ph type="title"/>
          </p:nvPr>
        </p:nvSpPr>
        <p:spPr>
          <a:xfrm>
            <a:off x="400050" y="457200"/>
            <a:ext cx="8229600" cy="990600"/>
          </a:xfrm>
        </p:spPr>
        <p:txBody>
          <a:bodyPr/>
          <a:lstStyle/>
          <a:p>
            <a:r>
              <a:rPr lang="en-US" dirty="0"/>
              <a:t>Proposed Reconstruction Design Process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27907" y="1126434"/>
            <a:ext cx="3831535" cy="5108713"/>
          </a:xfrm>
          <a:prstGeom prst="rect">
            <a:avLst/>
          </a:prstGeom>
        </p:spPr>
      </p:pic>
    </p:spTree>
    <p:extLst>
      <p:ext uri="{BB962C8B-B14F-4D97-AF65-F5344CB8AC3E}">
        <p14:creationId xmlns:p14="http://schemas.microsoft.com/office/powerpoint/2010/main" val="1415443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chemeClr val="bg1"/>
                </a:solidFill>
              </a:rPr>
              <a:t>Reconstruction project decisions should employ a </a:t>
            </a:r>
            <a:r>
              <a:rPr lang="en-US" sz="3600" b="1" i="1" dirty="0" smtClean="0">
                <a:solidFill>
                  <a:srgbClr val="FFFF00"/>
                </a:solidFill>
              </a:rPr>
              <a:t>Benefit – Cost Framework</a:t>
            </a:r>
            <a:endParaRPr lang="en-US" sz="3600" b="1" i="1" dirty="0">
              <a:solidFill>
                <a:srgbClr val="FFFF00"/>
              </a:solidFill>
            </a:endParaRPr>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57200" y="2446734"/>
            <a:ext cx="4000500" cy="2650331"/>
          </a:xfrm>
        </p:spPr>
      </p:pic>
      <p:sp>
        <p:nvSpPr>
          <p:cNvPr id="4" name="Content Placeholder 3"/>
          <p:cNvSpPr>
            <a:spLocks noGrp="1"/>
          </p:cNvSpPr>
          <p:nvPr>
            <p:ph sz="half" idx="2"/>
          </p:nvPr>
        </p:nvSpPr>
        <p:spPr/>
        <p:txBody>
          <a:bodyPr>
            <a:normAutofit fontScale="85000" lnSpcReduction="10000"/>
          </a:bodyPr>
          <a:lstStyle/>
          <a:p>
            <a:pPr marL="0" indent="0" algn="ctr">
              <a:buNone/>
            </a:pPr>
            <a:r>
              <a:rPr lang="en-US" sz="2800" u="sng" dirty="0" smtClean="0">
                <a:solidFill>
                  <a:schemeClr val="bg1"/>
                </a:solidFill>
              </a:rPr>
              <a:t>User Benefits</a:t>
            </a:r>
          </a:p>
          <a:p>
            <a:pPr lvl="1"/>
            <a:r>
              <a:rPr lang="en-US" sz="2600" dirty="0" smtClean="0">
                <a:solidFill>
                  <a:schemeClr val="bg1"/>
                </a:solidFill>
              </a:rPr>
              <a:t>Travel Time Savings</a:t>
            </a:r>
          </a:p>
          <a:p>
            <a:pPr lvl="1"/>
            <a:r>
              <a:rPr lang="en-US" sz="2600" dirty="0" smtClean="0">
                <a:solidFill>
                  <a:schemeClr val="bg1"/>
                </a:solidFill>
              </a:rPr>
              <a:t>Crash Reduction Costs</a:t>
            </a:r>
          </a:p>
          <a:p>
            <a:pPr marL="0" indent="0" algn="ctr">
              <a:buNone/>
            </a:pPr>
            <a:r>
              <a:rPr lang="en-US" sz="2800" u="sng" dirty="0" smtClean="0">
                <a:solidFill>
                  <a:schemeClr val="bg1"/>
                </a:solidFill>
              </a:rPr>
              <a:t>Agency Costs</a:t>
            </a:r>
          </a:p>
          <a:p>
            <a:pPr lvl="1"/>
            <a:r>
              <a:rPr lang="en-US" sz="2600" dirty="0" smtClean="0">
                <a:solidFill>
                  <a:schemeClr val="bg1"/>
                </a:solidFill>
              </a:rPr>
              <a:t>Construction Costs</a:t>
            </a:r>
          </a:p>
          <a:p>
            <a:pPr lvl="1"/>
            <a:r>
              <a:rPr lang="en-US" sz="2600" dirty="0" smtClean="0">
                <a:solidFill>
                  <a:schemeClr val="bg1"/>
                </a:solidFill>
              </a:rPr>
              <a:t>Annual Maintenance Costs*</a:t>
            </a:r>
          </a:p>
          <a:p>
            <a:pPr lvl="1"/>
            <a:r>
              <a:rPr lang="en-US" sz="2600" dirty="0" smtClean="0">
                <a:solidFill>
                  <a:schemeClr val="bg1"/>
                </a:solidFill>
              </a:rPr>
              <a:t>Terminal Value</a:t>
            </a:r>
          </a:p>
          <a:p>
            <a:pPr marL="288925" lvl="1" indent="0">
              <a:buNone/>
            </a:pPr>
            <a:endParaRPr lang="en-US" dirty="0" smtClean="0">
              <a:solidFill>
                <a:schemeClr val="bg1"/>
              </a:solidFill>
            </a:endParaRPr>
          </a:p>
          <a:p>
            <a:pPr marL="0" indent="0">
              <a:buNone/>
            </a:pPr>
            <a:r>
              <a:rPr lang="en-US" b="1" i="1" dirty="0" smtClean="0">
                <a:solidFill>
                  <a:schemeClr val="bg1"/>
                </a:solidFill>
              </a:rPr>
              <a:t>Projects should be evaluated over a Service Life that is much longer than the Design Life</a:t>
            </a:r>
            <a:endParaRPr lang="en-US" b="1" i="1" dirty="0">
              <a:solidFill>
                <a:schemeClr val="bg1"/>
              </a:solidFill>
            </a:endParaRPr>
          </a:p>
          <a:p>
            <a:endParaRPr lang="en-US" dirty="0" smtClean="0">
              <a:solidFill>
                <a:schemeClr val="bg1"/>
              </a:solidFill>
            </a:endParaRPr>
          </a:p>
          <a:p>
            <a:endParaRPr lang="en-US" dirty="0"/>
          </a:p>
        </p:txBody>
      </p:sp>
    </p:spTree>
    <p:extLst>
      <p:ext uri="{BB962C8B-B14F-4D97-AF65-F5344CB8AC3E}">
        <p14:creationId xmlns:p14="http://schemas.microsoft.com/office/powerpoint/2010/main" val="35009256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69887" y="157007"/>
            <a:ext cx="8542337" cy="872247"/>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200" b="0" kern="1200">
                <a:solidFill>
                  <a:schemeClr val="bg1"/>
                </a:solidFill>
                <a:latin typeface="+mj-lt"/>
                <a:ea typeface="+mj-ea"/>
                <a:cs typeface="Arial" panose="020B0604020202020204" pitchFamily="34" charset="0"/>
              </a:defRPr>
            </a:lvl1pPr>
          </a:lstStyle>
          <a:p>
            <a:r>
              <a:rPr lang="en-US" sz="4800" b="1" dirty="0"/>
              <a:t>Basic Design Controls</a:t>
            </a:r>
          </a:p>
        </p:txBody>
      </p:sp>
      <p:sp>
        <p:nvSpPr>
          <p:cNvPr id="8" name="Content Placeholder 2"/>
          <p:cNvSpPr txBox="1">
            <a:spLocks/>
          </p:cNvSpPr>
          <p:nvPr/>
        </p:nvSpPr>
        <p:spPr>
          <a:xfrm>
            <a:off x="601663" y="1249363"/>
            <a:ext cx="8542337" cy="4879974"/>
          </a:xfrm>
          <a:prstGeom prst="rect">
            <a:avLst/>
          </a:prstGeom>
        </p:spPr>
        <p:txBody>
          <a:bodyPr/>
          <a:lstStyle>
            <a:lvl1pPr marL="171450" indent="-171450" algn="l" defTabSz="914400" rtl="0" eaLnBrk="1" latinLnBrk="0" hangingPunct="1">
              <a:lnSpc>
                <a:spcPct val="100000"/>
              </a:lnSpc>
              <a:spcBef>
                <a:spcPts val="600"/>
              </a:spcBef>
              <a:spcAft>
                <a:spcPts val="600"/>
              </a:spcAft>
              <a:buFont typeface="Arial" panose="020B0604020202020204" pitchFamily="34" charset="0"/>
              <a:buChar char="•"/>
              <a:defRPr sz="2000" kern="1200">
                <a:solidFill>
                  <a:srgbClr val="4D4D4D"/>
                </a:solidFill>
                <a:latin typeface="+mn-lt"/>
                <a:ea typeface="+mn-ea"/>
                <a:cs typeface="Arial" panose="020B0604020202020204" pitchFamily="34" charset="0"/>
              </a:defRPr>
            </a:lvl1pPr>
            <a:lvl2pPr marL="569913" indent="-280988" algn="l" defTabSz="914400" rtl="0" eaLnBrk="1" latinLnBrk="0" hangingPunct="1">
              <a:lnSpc>
                <a:spcPct val="100000"/>
              </a:lnSpc>
              <a:spcBef>
                <a:spcPts val="600"/>
              </a:spcBef>
              <a:spcAft>
                <a:spcPts val="600"/>
              </a:spcAft>
              <a:buFont typeface="Calibri Light" panose="020F0302020204030204" pitchFamily="34" charset="0"/>
              <a:buChar char="–"/>
              <a:defRPr sz="1800" kern="1200">
                <a:solidFill>
                  <a:srgbClr val="4D4D4D"/>
                </a:solidFill>
                <a:latin typeface="+mn-lt"/>
                <a:ea typeface="+mn-ea"/>
                <a:cs typeface="Arial" panose="020B0604020202020204" pitchFamily="34" charset="0"/>
              </a:defRPr>
            </a:lvl2pPr>
            <a:lvl3pPr marL="860425" indent="-173038" algn="l" defTabSz="914400" rtl="0" eaLnBrk="1" latinLnBrk="0" hangingPunct="1">
              <a:lnSpc>
                <a:spcPct val="100000"/>
              </a:lnSpc>
              <a:spcBef>
                <a:spcPts val="600"/>
              </a:spcBef>
              <a:spcAft>
                <a:spcPts val="600"/>
              </a:spcAft>
              <a:buFont typeface="Arial" panose="020B0604020202020204" pitchFamily="34" charset="0"/>
              <a:buChar char="•"/>
              <a:defRPr sz="1600" kern="1200">
                <a:solidFill>
                  <a:srgbClr val="4D4D4D"/>
                </a:solidFill>
                <a:latin typeface="+mn-lt"/>
                <a:ea typeface="+mn-ea"/>
                <a:cs typeface="Arial" panose="020B0604020202020204" pitchFamily="34" charset="0"/>
              </a:defRPr>
            </a:lvl3pPr>
            <a:lvl4pPr marL="1141413" indent="-173038" algn="l" defTabSz="914400" rtl="0" eaLnBrk="1" latinLnBrk="0" hangingPunct="1">
              <a:lnSpc>
                <a:spcPct val="100000"/>
              </a:lnSpc>
              <a:spcBef>
                <a:spcPts val="600"/>
              </a:spcBef>
              <a:spcAft>
                <a:spcPts val="600"/>
              </a:spcAft>
              <a:buFont typeface="Arial" panose="020B0604020202020204" pitchFamily="34" charset="0"/>
              <a:buChar char="•"/>
              <a:defRPr sz="1400" kern="1200">
                <a:solidFill>
                  <a:srgbClr val="4D4D4D"/>
                </a:solidFill>
                <a:latin typeface="+mn-lt"/>
                <a:ea typeface="+mn-ea"/>
                <a:cs typeface="Arial" panose="020B0604020202020204" pitchFamily="34" charset="0"/>
              </a:defRPr>
            </a:lvl4pPr>
            <a:lvl5pPr marL="1484313" indent="-225425" algn="l" defTabSz="914400" rtl="0" eaLnBrk="1" latinLnBrk="0" hangingPunct="1">
              <a:lnSpc>
                <a:spcPct val="100000"/>
              </a:lnSpc>
              <a:spcBef>
                <a:spcPts val="600"/>
              </a:spcBef>
              <a:spcAft>
                <a:spcPts val="600"/>
              </a:spcAft>
              <a:buFont typeface="Arial" panose="020B0604020202020204" pitchFamily="34" charset="0"/>
              <a:buChar char="•"/>
              <a:defRPr sz="1400" kern="1200">
                <a:solidFill>
                  <a:srgbClr val="4D4D4D"/>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dirty="0">
                <a:solidFill>
                  <a:schemeClr val="bg1"/>
                </a:solidFill>
              </a:rPr>
              <a:t>Design Year Traffic</a:t>
            </a:r>
          </a:p>
          <a:p>
            <a:r>
              <a:rPr lang="en-US" sz="4000" dirty="0">
                <a:solidFill>
                  <a:srgbClr val="FFFF00"/>
                </a:solidFill>
              </a:rPr>
              <a:t>Service Life Traffic</a:t>
            </a:r>
          </a:p>
          <a:p>
            <a:r>
              <a:rPr lang="en-US" sz="4000" dirty="0">
                <a:solidFill>
                  <a:schemeClr val="bg1"/>
                </a:solidFill>
              </a:rPr>
              <a:t>Design or Target Speed</a:t>
            </a:r>
          </a:p>
          <a:p>
            <a:r>
              <a:rPr lang="en-US" sz="4000" dirty="0">
                <a:solidFill>
                  <a:schemeClr val="bg1"/>
                </a:solidFill>
              </a:rPr>
              <a:t>Design Operating Conditions</a:t>
            </a:r>
          </a:p>
          <a:p>
            <a:pPr lvl="1"/>
            <a:r>
              <a:rPr lang="en-US" sz="4000" dirty="0">
                <a:solidFill>
                  <a:schemeClr val="bg1"/>
                </a:solidFill>
              </a:rPr>
              <a:t>Design Level of Service</a:t>
            </a:r>
          </a:p>
          <a:p>
            <a:pPr lvl="1"/>
            <a:r>
              <a:rPr lang="en-US" sz="4000" dirty="0">
                <a:solidFill>
                  <a:srgbClr val="FFFF00"/>
                </a:solidFill>
              </a:rPr>
              <a:t>Travel Time Reliability</a:t>
            </a:r>
          </a:p>
          <a:p>
            <a:r>
              <a:rPr lang="en-US" sz="4000" dirty="0">
                <a:solidFill>
                  <a:schemeClr val="bg1"/>
                </a:solidFill>
              </a:rPr>
              <a:t>Road User Attributes</a:t>
            </a:r>
          </a:p>
        </p:txBody>
      </p:sp>
    </p:spTree>
    <p:extLst>
      <p:ext uri="{BB962C8B-B14F-4D97-AF65-F5344CB8AC3E}">
        <p14:creationId xmlns:p14="http://schemas.microsoft.com/office/powerpoint/2010/main" val="2738207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754898" y="1535113"/>
            <a:ext cx="3351881" cy="4879974"/>
          </a:xfrm>
          <a:prstGeom prst="rect">
            <a:avLst/>
          </a:prstGeom>
        </p:spPr>
        <p:txBody>
          <a:bodyPr/>
          <a:lstStyle>
            <a:lvl1pPr marL="171450" indent="-171450" algn="l" defTabSz="914400" rtl="0" eaLnBrk="1" latinLnBrk="0" hangingPunct="1">
              <a:lnSpc>
                <a:spcPct val="100000"/>
              </a:lnSpc>
              <a:spcBef>
                <a:spcPts val="600"/>
              </a:spcBef>
              <a:spcAft>
                <a:spcPts val="600"/>
              </a:spcAft>
              <a:buFont typeface="Arial" panose="020B0604020202020204" pitchFamily="34" charset="0"/>
              <a:buChar char="•"/>
              <a:defRPr sz="2000" kern="1200">
                <a:solidFill>
                  <a:srgbClr val="4D4D4D"/>
                </a:solidFill>
                <a:latin typeface="+mn-lt"/>
                <a:ea typeface="+mn-ea"/>
                <a:cs typeface="Arial" panose="020B0604020202020204" pitchFamily="34" charset="0"/>
              </a:defRPr>
            </a:lvl1pPr>
            <a:lvl2pPr marL="569913" indent="-280988" algn="l" defTabSz="914400" rtl="0" eaLnBrk="1" latinLnBrk="0" hangingPunct="1">
              <a:lnSpc>
                <a:spcPct val="100000"/>
              </a:lnSpc>
              <a:spcBef>
                <a:spcPts val="600"/>
              </a:spcBef>
              <a:spcAft>
                <a:spcPts val="600"/>
              </a:spcAft>
              <a:buFont typeface="Calibri Light" panose="020F0302020204030204" pitchFamily="34" charset="0"/>
              <a:buChar char="–"/>
              <a:defRPr sz="1800" kern="1200">
                <a:solidFill>
                  <a:srgbClr val="4D4D4D"/>
                </a:solidFill>
                <a:latin typeface="+mn-lt"/>
                <a:ea typeface="+mn-ea"/>
                <a:cs typeface="Arial" panose="020B0604020202020204" pitchFamily="34" charset="0"/>
              </a:defRPr>
            </a:lvl2pPr>
            <a:lvl3pPr marL="860425" indent="-173038" algn="l" defTabSz="914400" rtl="0" eaLnBrk="1" latinLnBrk="0" hangingPunct="1">
              <a:lnSpc>
                <a:spcPct val="100000"/>
              </a:lnSpc>
              <a:spcBef>
                <a:spcPts val="600"/>
              </a:spcBef>
              <a:spcAft>
                <a:spcPts val="600"/>
              </a:spcAft>
              <a:buFont typeface="Arial" panose="020B0604020202020204" pitchFamily="34" charset="0"/>
              <a:buChar char="•"/>
              <a:defRPr sz="1600" kern="1200">
                <a:solidFill>
                  <a:srgbClr val="4D4D4D"/>
                </a:solidFill>
                <a:latin typeface="+mn-lt"/>
                <a:ea typeface="+mn-ea"/>
                <a:cs typeface="Arial" panose="020B0604020202020204" pitchFamily="34" charset="0"/>
              </a:defRPr>
            </a:lvl3pPr>
            <a:lvl4pPr marL="1141413" indent="-173038" algn="l" defTabSz="914400" rtl="0" eaLnBrk="1" latinLnBrk="0" hangingPunct="1">
              <a:lnSpc>
                <a:spcPct val="100000"/>
              </a:lnSpc>
              <a:spcBef>
                <a:spcPts val="600"/>
              </a:spcBef>
              <a:spcAft>
                <a:spcPts val="600"/>
              </a:spcAft>
              <a:buFont typeface="Arial" panose="020B0604020202020204" pitchFamily="34" charset="0"/>
              <a:buChar char="•"/>
              <a:defRPr sz="1400" kern="1200">
                <a:solidFill>
                  <a:srgbClr val="4D4D4D"/>
                </a:solidFill>
                <a:latin typeface="+mn-lt"/>
                <a:ea typeface="+mn-ea"/>
                <a:cs typeface="Arial" panose="020B0604020202020204" pitchFamily="34" charset="0"/>
              </a:defRPr>
            </a:lvl4pPr>
            <a:lvl5pPr marL="1484313" indent="-225425" algn="l" defTabSz="914400" rtl="0" eaLnBrk="1" latinLnBrk="0" hangingPunct="1">
              <a:lnSpc>
                <a:spcPct val="100000"/>
              </a:lnSpc>
              <a:spcBef>
                <a:spcPts val="600"/>
              </a:spcBef>
              <a:spcAft>
                <a:spcPts val="600"/>
              </a:spcAft>
              <a:buFont typeface="Arial" panose="020B0604020202020204" pitchFamily="34" charset="0"/>
              <a:buChar char="•"/>
              <a:defRPr sz="1400" kern="1200">
                <a:solidFill>
                  <a:srgbClr val="4D4D4D"/>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800" b="1" dirty="0">
                <a:solidFill>
                  <a:schemeClr val="bg1"/>
                </a:solidFill>
              </a:rPr>
              <a:t>CH2M</a:t>
            </a:r>
          </a:p>
          <a:p>
            <a:r>
              <a:rPr lang="en-US" sz="2800" b="1" dirty="0">
                <a:solidFill>
                  <a:schemeClr val="bg1"/>
                </a:solidFill>
              </a:rPr>
              <a:t>Tim Neuman</a:t>
            </a:r>
          </a:p>
          <a:p>
            <a:r>
              <a:rPr lang="en-US" sz="2800" b="1" dirty="0">
                <a:solidFill>
                  <a:schemeClr val="bg1"/>
                </a:solidFill>
              </a:rPr>
              <a:t>Richard Coakley</a:t>
            </a:r>
          </a:p>
          <a:p>
            <a:r>
              <a:rPr lang="en-US" sz="2800" b="1" dirty="0">
                <a:solidFill>
                  <a:schemeClr val="bg1"/>
                </a:solidFill>
              </a:rPr>
              <a:t>Srikanth Panguluri</a:t>
            </a:r>
          </a:p>
          <a:p>
            <a:r>
              <a:rPr lang="en-US" sz="2800" b="1" dirty="0">
                <a:solidFill>
                  <a:schemeClr val="bg1"/>
                </a:solidFill>
              </a:rPr>
              <a:t>Richard Storm</a:t>
            </a:r>
          </a:p>
          <a:p>
            <a:pPr marL="0" indent="0">
              <a:buFont typeface="Arial" panose="020B0604020202020204" pitchFamily="34" charset="0"/>
              <a:buNone/>
            </a:pPr>
            <a:r>
              <a:rPr lang="en-US" sz="2800" b="1" dirty="0">
                <a:solidFill>
                  <a:schemeClr val="bg1"/>
                </a:solidFill>
              </a:rPr>
              <a:t>MRI Global</a:t>
            </a:r>
          </a:p>
          <a:p>
            <a:r>
              <a:rPr lang="en-US" sz="2800" b="1" dirty="0">
                <a:solidFill>
                  <a:schemeClr val="bg1"/>
                </a:solidFill>
              </a:rPr>
              <a:t>Doug Harwood</a:t>
            </a:r>
          </a:p>
          <a:p>
            <a:r>
              <a:rPr lang="en-US" sz="2800" b="1" dirty="0">
                <a:solidFill>
                  <a:schemeClr val="bg1"/>
                </a:solidFill>
              </a:rPr>
              <a:t>Ingrid Potts</a:t>
            </a:r>
          </a:p>
          <a:p>
            <a:pPr marL="0" indent="0">
              <a:buFont typeface="Arial" panose="020B0604020202020204" pitchFamily="34" charset="0"/>
              <a:buNone/>
            </a:pPr>
            <a:endParaRPr lang="en-US" dirty="0"/>
          </a:p>
        </p:txBody>
      </p:sp>
      <p:sp>
        <p:nvSpPr>
          <p:cNvPr id="4" name="Title 1"/>
          <p:cNvSpPr txBox="1">
            <a:spLocks/>
          </p:cNvSpPr>
          <p:nvPr/>
        </p:nvSpPr>
        <p:spPr>
          <a:xfrm>
            <a:off x="1623539" y="129382"/>
            <a:ext cx="5981927" cy="872247"/>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200" b="0" kern="1200">
                <a:solidFill>
                  <a:schemeClr val="bg1"/>
                </a:solidFill>
                <a:latin typeface="+mj-lt"/>
                <a:ea typeface="+mj-ea"/>
                <a:cs typeface="Arial" panose="020B0604020202020204" pitchFamily="34" charset="0"/>
              </a:defRPr>
            </a:lvl1pPr>
          </a:lstStyle>
          <a:p>
            <a:r>
              <a:rPr lang="en-US" sz="4000"/>
              <a:t>Project Team and Panel</a:t>
            </a:r>
            <a:endParaRPr lang="en-US" sz="4000" dirty="0"/>
          </a:p>
        </p:txBody>
      </p:sp>
      <p:sp>
        <p:nvSpPr>
          <p:cNvPr id="6" name="Content Placeholder 2"/>
          <p:cNvSpPr txBox="1">
            <a:spLocks/>
          </p:cNvSpPr>
          <p:nvPr/>
        </p:nvSpPr>
        <p:spPr bwMode="auto">
          <a:xfrm>
            <a:off x="5110329" y="1182187"/>
            <a:ext cx="3351881" cy="4879974"/>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285750" indent="-285750" algn="l" rtl="0" eaLnBrk="0" fontAlgn="base" hangingPunct="0">
              <a:spcBef>
                <a:spcPct val="20000"/>
              </a:spcBef>
              <a:spcAft>
                <a:spcPct val="0"/>
              </a:spcAft>
              <a:buClr>
                <a:schemeClr val="tx1"/>
              </a:buClr>
              <a:buSzPct val="75000"/>
              <a:buFont typeface="Wingdings" pitchFamily="2" charset="2"/>
              <a:buChar char="n"/>
              <a:defRPr sz="2200" baseline="0">
                <a:solidFill>
                  <a:schemeClr val="tx1"/>
                </a:solidFill>
                <a:latin typeface="Arial" pitchFamily="34" charset="0"/>
                <a:ea typeface="+mn-ea"/>
                <a:cs typeface="+mn-cs"/>
              </a:defRPr>
            </a:lvl1pPr>
            <a:lvl2pPr marL="573088" indent="-287338" algn="l" rtl="0" eaLnBrk="0" fontAlgn="base" hangingPunct="0">
              <a:spcBef>
                <a:spcPct val="20000"/>
              </a:spcBef>
              <a:spcAft>
                <a:spcPct val="0"/>
              </a:spcAft>
              <a:buClr>
                <a:schemeClr val="tx1"/>
              </a:buClr>
              <a:buChar char="–"/>
              <a:defRPr sz="2000" baseline="0">
                <a:solidFill>
                  <a:schemeClr val="tx1"/>
                </a:solidFill>
                <a:latin typeface="Arial" pitchFamily="34" charset="0"/>
              </a:defRPr>
            </a:lvl2pPr>
            <a:lvl3pPr marL="804863" indent="-231775" algn="l" rtl="0" eaLnBrk="0" fontAlgn="base" hangingPunct="0">
              <a:spcBef>
                <a:spcPct val="20000"/>
              </a:spcBef>
              <a:spcAft>
                <a:spcPct val="0"/>
              </a:spcAft>
              <a:buClr>
                <a:schemeClr val="tx1"/>
              </a:buClr>
              <a:buChar char="•"/>
              <a:defRPr sz="1800" baseline="0">
                <a:solidFill>
                  <a:schemeClr val="tx1"/>
                </a:solidFill>
                <a:latin typeface="Arial" pitchFamily="34" charset="0"/>
              </a:defRPr>
            </a:lvl3pPr>
            <a:lvl4pPr marL="1090613" indent="-285750" algn="l" rtl="0" eaLnBrk="0" fontAlgn="base" hangingPunct="0">
              <a:spcBef>
                <a:spcPct val="20000"/>
              </a:spcBef>
              <a:spcAft>
                <a:spcPct val="0"/>
              </a:spcAft>
              <a:buClr>
                <a:schemeClr val="tx1"/>
              </a:buClr>
              <a:buChar char="–"/>
              <a:defRPr sz="1600" baseline="0">
                <a:solidFill>
                  <a:schemeClr val="tx1"/>
                </a:solidFill>
                <a:latin typeface="Arial" pitchFamily="34" charset="0"/>
              </a:defRPr>
            </a:lvl4pPr>
            <a:lvl5pPr marL="1311275" indent="-220663" algn="l" rtl="0" eaLnBrk="0" fontAlgn="base" hangingPunct="0">
              <a:spcBef>
                <a:spcPct val="20000"/>
              </a:spcBef>
              <a:spcAft>
                <a:spcPct val="0"/>
              </a:spcAft>
              <a:buClr>
                <a:schemeClr val="tx1"/>
              </a:buClr>
              <a:buChar char="»"/>
              <a:defRPr sz="1400" baseline="0">
                <a:solidFill>
                  <a:schemeClr val="tx1"/>
                </a:solidFill>
                <a:latin typeface="Arial" pitchFamily="34" charset="0"/>
              </a:defRPr>
            </a:lvl5pPr>
            <a:lvl6pPr marL="2228850" indent="-228600" algn="l" rtl="0" eaLnBrk="0" fontAlgn="base" hangingPunct="0">
              <a:spcBef>
                <a:spcPct val="20000"/>
              </a:spcBef>
              <a:spcAft>
                <a:spcPct val="0"/>
              </a:spcAft>
              <a:buClr>
                <a:schemeClr val="tx1"/>
              </a:buClr>
              <a:buChar char="»"/>
              <a:defRPr sz="1600">
                <a:solidFill>
                  <a:schemeClr val="tx1"/>
                </a:solidFill>
                <a:latin typeface="+mn-lt"/>
              </a:defRPr>
            </a:lvl6pPr>
            <a:lvl7pPr marL="2686050" indent="-228600" algn="l" rtl="0" eaLnBrk="0" fontAlgn="base" hangingPunct="0">
              <a:spcBef>
                <a:spcPct val="20000"/>
              </a:spcBef>
              <a:spcAft>
                <a:spcPct val="0"/>
              </a:spcAft>
              <a:buClr>
                <a:schemeClr val="tx1"/>
              </a:buClr>
              <a:buChar char="»"/>
              <a:defRPr sz="1600">
                <a:solidFill>
                  <a:schemeClr val="tx1"/>
                </a:solidFill>
                <a:latin typeface="+mn-lt"/>
              </a:defRPr>
            </a:lvl7pPr>
            <a:lvl8pPr marL="3143250" indent="-228600" algn="l" rtl="0" eaLnBrk="0" fontAlgn="base" hangingPunct="0">
              <a:spcBef>
                <a:spcPct val="20000"/>
              </a:spcBef>
              <a:spcAft>
                <a:spcPct val="0"/>
              </a:spcAft>
              <a:buClr>
                <a:schemeClr val="tx1"/>
              </a:buClr>
              <a:buChar char="»"/>
              <a:defRPr sz="1600">
                <a:solidFill>
                  <a:schemeClr val="tx1"/>
                </a:solidFill>
                <a:latin typeface="+mn-lt"/>
              </a:defRPr>
            </a:lvl8pPr>
            <a:lvl9pPr marL="3600450" indent="-228600" algn="l" rtl="0" eaLnBrk="0" fontAlgn="base" hangingPunct="0">
              <a:spcBef>
                <a:spcPct val="20000"/>
              </a:spcBef>
              <a:spcAft>
                <a:spcPct val="0"/>
              </a:spcAft>
              <a:buClr>
                <a:schemeClr val="tx1"/>
              </a:buClr>
              <a:buChar char="»"/>
              <a:defRPr sz="1600">
                <a:solidFill>
                  <a:schemeClr val="tx1"/>
                </a:solidFill>
                <a:latin typeface="+mn-lt"/>
              </a:defRPr>
            </a:lvl9pPr>
          </a:lstStyle>
          <a:p>
            <a:pPr marL="0" indent="0">
              <a:buNone/>
            </a:pPr>
            <a:r>
              <a:rPr lang="en-US" b="1" kern="0" dirty="0">
                <a:solidFill>
                  <a:schemeClr val="bg1"/>
                </a:solidFill>
              </a:rPr>
              <a:t>Panel</a:t>
            </a:r>
          </a:p>
          <a:p>
            <a:r>
              <a:rPr lang="en-US" b="1" dirty="0">
                <a:solidFill>
                  <a:schemeClr val="bg1"/>
                </a:solidFill>
              </a:rPr>
              <a:t>Barton Thrasher</a:t>
            </a:r>
          </a:p>
          <a:p>
            <a:r>
              <a:rPr lang="en-US" b="1" dirty="0">
                <a:solidFill>
                  <a:schemeClr val="bg1"/>
                </a:solidFill>
              </a:rPr>
              <a:t>Anthony </a:t>
            </a:r>
            <a:r>
              <a:rPr lang="en-US" b="1" dirty="0" err="1">
                <a:solidFill>
                  <a:schemeClr val="bg1"/>
                </a:solidFill>
              </a:rPr>
              <a:t>Buczek</a:t>
            </a:r>
            <a:endParaRPr lang="en-US" b="1" dirty="0">
              <a:solidFill>
                <a:schemeClr val="bg1"/>
              </a:solidFill>
            </a:endParaRPr>
          </a:p>
          <a:p>
            <a:r>
              <a:rPr lang="en-US" b="1" dirty="0">
                <a:solidFill>
                  <a:schemeClr val="bg1"/>
                </a:solidFill>
              </a:rPr>
              <a:t>Daniel </a:t>
            </a:r>
            <a:r>
              <a:rPr lang="en-US" b="1" dirty="0" err="1">
                <a:solidFill>
                  <a:schemeClr val="bg1"/>
                </a:solidFill>
              </a:rPr>
              <a:t>Dulaski</a:t>
            </a:r>
            <a:endParaRPr lang="en-US" b="1" dirty="0">
              <a:solidFill>
                <a:schemeClr val="bg1"/>
              </a:solidFill>
            </a:endParaRPr>
          </a:p>
          <a:p>
            <a:r>
              <a:rPr lang="en-US" b="1" dirty="0">
                <a:solidFill>
                  <a:schemeClr val="bg1"/>
                </a:solidFill>
              </a:rPr>
              <a:t>James </a:t>
            </a:r>
            <a:r>
              <a:rPr lang="en-US" b="1" dirty="0" err="1">
                <a:solidFill>
                  <a:schemeClr val="bg1"/>
                </a:solidFill>
              </a:rPr>
              <a:t>Gattis</a:t>
            </a:r>
            <a:endParaRPr lang="en-US" b="1" dirty="0">
              <a:solidFill>
                <a:schemeClr val="bg1"/>
              </a:solidFill>
            </a:endParaRPr>
          </a:p>
          <a:p>
            <a:r>
              <a:rPr lang="en-US" b="1" dirty="0">
                <a:solidFill>
                  <a:schemeClr val="bg1"/>
                </a:solidFill>
              </a:rPr>
              <a:t>Deanna </a:t>
            </a:r>
            <a:r>
              <a:rPr lang="en-US" b="1" dirty="0" err="1">
                <a:solidFill>
                  <a:schemeClr val="bg1"/>
                </a:solidFill>
              </a:rPr>
              <a:t>Maifield</a:t>
            </a:r>
            <a:endParaRPr lang="en-US" b="1" dirty="0">
              <a:solidFill>
                <a:schemeClr val="bg1"/>
              </a:solidFill>
            </a:endParaRPr>
          </a:p>
          <a:p>
            <a:r>
              <a:rPr lang="en-US" b="1" dirty="0">
                <a:solidFill>
                  <a:schemeClr val="bg1"/>
                </a:solidFill>
              </a:rPr>
              <a:t>Peter Martin</a:t>
            </a:r>
            <a:endParaRPr lang="en-US" b="1" kern="0" dirty="0">
              <a:solidFill>
                <a:schemeClr val="bg1"/>
              </a:solidFill>
            </a:endParaRPr>
          </a:p>
          <a:p>
            <a:r>
              <a:rPr lang="en-US" b="1" dirty="0">
                <a:solidFill>
                  <a:schemeClr val="bg1"/>
                </a:solidFill>
              </a:rPr>
              <a:t>Hugh McGee</a:t>
            </a:r>
          </a:p>
          <a:p>
            <a:r>
              <a:rPr lang="en-US" b="1" dirty="0">
                <a:solidFill>
                  <a:schemeClr val="bg1"/>
                </a:solidFill>
              </a:rPr>
              <a:t>Dennis Toomey</a:t>
            </a:r>
          </a:p>
          <a:p>
            <a:r>
              <a:rPr lang="en-US" b="1" dirty="0">
                <a:solidFill>
                  <a:schemeClr val="bg1"/>
                </a:solidFill>
              </a:rPr>
              <a:t>Ms. Lilly </a:t>
            </a:r>
            <a:r>
              <a:rPr lang="en-US" b="1" dirty="0" err="1">
                <a:solidFill>
                  <a:schemeClr val="bg1"/>
                </a:solidFill>
              </a:rPr>
              <a:t>Shoup</a:t>
            </a:r>
            <a:endParaRPr lang="en-US" b="1" dirty="0">
              <a:solidFill>
                <a:schemeClr val="bg1"/>
              </a:solidFill>
            </a:endParaRPr>
          </a:p>
          <a:p>
            <a:r>
              <a:rPr lang="en-US" b="1" dirty="0">
                <a:solidFill>
                  <a:schemeClr val="bg1"/>
                </a:solidFill>
              </a:rPr>
              <a:t>Brooke Struve</a:t>
            </a:r>
          </a:p>
          <a:p>
            <a:r>
              <a:rPr lang="en-US" b="1" dirty="0">
                <a:solidFill>
                  <a:schemeClr val="bg1"/>
                </a:solidFill>
              </a:rPr>
              <a:t>Ray Derr</a:t>
            </a:r>
          </a:p>
          <a:p>
            <a:endParaRPr lang="en-US" kern="0" dirty="0">
              <a:solidFill>
                <a:schemeClr val="bg1"/>
              </a:solidFill>
            </a:endParaRPr>
          </a:p>
        </p:txBody>
      </p:sp>
    </p:spTree>
    <p:extLst>
      <p:ext uri="{BB962C8B-B14F-4D97-AF65-F5344CB8AC3E}">
        <p14:creationId xmlns:p14="http://schemas.microsoft.com/office/powerpoint/2010/main" val="3785711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43" y="543340"/>
            <a:ext cx="3237192" cy="5235742"/>
          </a:xfrm>
        </p:spPr>
        <p:txBody>
          <a:bodyPr>
            <a:normAutofit/>
          </a:bodyPr>
          <a:lstStyle/>
          <a:p>
            <a:r>
              <a:rPr lang="en-US" sz="4800" b="1" dirty="0"/>
              <a:t>Service Life</a:t>
            </a:r>
            <a:br>
              <a:rPr lang="en-US" sz="4800" b="1" dirty="0"/>
            </a:br>
            <a:r>
              <a:rPr lang="en-US" dirty="0"/>
              <a:t/>
            </a:r>
            <a:br>
              <a:rPr lang="en-US" dirty="0"/>
            </a:br>
            <a:r>
              <a:rPr lang="en-US" dirty="0"/>
              <a:t/>
            </a:r>
            <a:br>
              <a:rPr lang="en-US" dirty="0"/>
            </a:br>
            <a:r>
              <a:rPr lang="en-US" dirty="0"/>
              <a:t>Process should acknowledge that the facility will last much longer than the design year</a:t>
            </a:r>
          </a:p>
        </p:txBody>
      </p:sp>
      <p:graphicFrame>
        <p:nvGraphicFramePr>
          <p:cNvPr id="3" name="Table 2"/>
          <p:cNvGraphicFramePr>
            <a:graphicFrameLocks noGrp="1"/>
          </p:cNvGraphicFramePr>
          <p:nvPr>
            <p:extLst>
              <p:ext uri="{D42A27DB-BD31-4B8C-83A1-F6EECF244321}">
                <p14:modId xmlns:p14="http://schemas.microsoft.com/office/powerpoint/2010/main" val="1171928084"/>
              </p:ext>
            </p:extLst>
          </p:nvPr>
        </p:nvGraphicFramePr>
        <p:xfrm>
          <a:off x="3816624" y="543340"/>
          <a:ext cx="5047424" cy="5827778"/>
        </p:xfrm>
        <a:graphic>
          <a:graphicData uri="http://schemas.openxmlformats.org/drawingml/2006/table">
            <a:tbl>
              <a:tblPr firstRow="1" bandRow="1">
                <a:tableStyleId>{5C22544A-7EE6-4342-B048-85BDC9FD1C3A}</a:tableStyleId>
              </a:tblPr>
              <a:tblGrid>
                <a:gridCol w="2523712">
                  <a:extLst>
                    <a:ext uri="{9D8B030D-6E8A-4147-A177-3AD203B41FA5}">
                      <a16:colId xmlns="" xmlns:a16="http://schemas.microsoft.com/office/drawing/2014/main" val="4205825403"/>
                    </a:ext>
                  </a:extLst>
                </a:gridCol>
                <a:gridCol w="2523712">
                  <a:extLst>
                    <a:ext uri="{9D8B030D-6E8A-4147-A177-3AD203B41FA5}">
                      <a16:colId xmlns="" xmlns:a16="http://schemas.microsoft.com/office/drawing/2014/main" val="2693666801"/>
                    </a:ext>
                  </a:extLst>
                </a:gridCol>
              </a:tblGrid>
              <a:tr h="981458">
                <a:tc>
                  <a:txBody>
                    <a:bodyPr/>
                    <a:lstStyle/>
                    <a:p>
                      <a:r>
                        <a:rPr lang="en-US" sz="2400" b="0" i="0" u="none" strike="noStrike" kern="1200" baseline="0" dirty="0">
                          <a:solidFill>
                            <a:schemeClr val="lt1"/>
                          </a:solidFill>
                          <a:latin typeface="+mn-lt"/>
                          <a:ea typeface="+mn-ea"/>
                          <a:cs typeface="+mn-cs"/>
                        </a:rPr>
                        <a:t>Project Type</a:t>
                      </a:r>
                      <a:endParaRPr lang="en-US" sz="2400" dirty="0"/>
                    </a:p>
                  </a:txBody>
                  <a:tcPr/>
                </a:tc>
                <a:tc>
                  <a:txBody>
                    <a:bodyPr/>
                    <a:lstStyle/>
                    <a:p>
                      <a:r>
                        <a:rPr lang="en-US" sz="2400" b="0" i="0" u="none" strike="noStrike" kern="1200" baseline="0" dirty="0">
                          <a:solidFill>
                            <a:schemeClr val="lt1"/>
                          </a:solidFill>
                          <a:latin typeface="+mn-lt"/>
                          <a:ea typeface="+mn-ea"/>
                          <a:cs typeface="+mn-cs"/>
                        </a:rPr>
                        <a:t>Service Life</a:t>
                      </a:r>
                    </a:p>
                    <a:p>
                      <a:r>
                        <a:rPr lang="en-US" sz="2400" b="0" i="0" u="none" strike="noStrike" kern="1200" baseline="0" dirty="0">
                          <a:solidFill>
                            <a:schemeClr val="lt1"/>
                          </a:solidFill>
                          <a:latin typeface="+mn-lt"/>
                          <a:ea typeface="+mn-ea"/>
                          <a:cs typeface="+mn-cs"/>
                        </a:rPr>
                        <a:t>of Infrastructure</a:t>
                      </a:r>
                      <a:endParaRPr lang="en-US" sz="2400" dirty="0"/>
                    </a:p>
                  </a:txBody>
                  <a:tcPr/>
                </a:tc>
                <a:extLst>
                  <a:ext uri="{0D108BD9-81ED-4DB2-BD59-A6C34878D82A}">
                    <a16:rowId xmlns="" xmlns:a16="http://schemas.microsoft.com/office/drawing/2014/main" val="2012529905"/>
                  </a:ext>
                </a:extLst>
              </a:tr>
              <a:tr h="757865">
                <a:tc>
                  <a:txBody>
                    <a:bodyPr/>
                    <a:lstStyle/>
                    <a:p>
                      <a:r>
                        <a:rPr lang="en-US" sz="2400" b="1" i="0" u="none" strike="noStrike" kern="1200" baseline="0" dirty="0" err="1">
                          <a:solidFill>
                            <a:schemeClr val="dk1"/>
                          </a:solidFill>
                          <a:latin typeface="+mn-lt"/>
                          <a:ea typeface="+mn-ea"/>
                          <a:cs typeface="+mn-cs"/>
                        </a:rPr>
                        <a:t>3R</a:t>
                      </a:r>
                      <a:r>
                        <a:rPr lang="en-US" sz="2400" b="1" i="0" u="none" strike="noStrike" kern="1200" baseline="0" dirty="0">
                          <a:solidFill>
                            <a:schemeClr val="dk1"/>
                          </a:solidFill>
                          <a:latin typeface="+mn-lt"/>
                          <a:ea typeface="+mn-ea"/>
                          <a:cs typeface="+mn-cs"/>
                        </a:rPr>
                        <a:t> (Pavement Resurfacing)</a:t>
                      </a:r>
                      <a:endParaRPr lang="en-US" sz="2400" dirty="0"/>
                    </a:p>
                  </a:txBody>
                  <a:tcPr/>
                </a:tc>
                <a:tc>
                  <a:txBody>
                    <a:bodyPr/>
                    <a:lstStyle/>
                    <a:p>
                      <a:pPr algn="ctr"/>
                      <a:r>
                        <a:rPr lang="en-US" sz="2400" b="1" i="0" u="none" strike="noStrike" kern="1200" baseline="0" dirty="0">
                          <a:solidFill>
                            <a:schemeClr val="dk1"/>
                          </a:solidFill>
                          <a:latin typeface="+mn-lt"/>
                          <a:ea typeface="+mn-ea"/>
                          <a:cs typeface="+mn-cs"/>
                        </a:rPr>
                        <a:t>20 to 30 years</a:t>
                      </a:r>
                      <a:endParaRPr lang="en-US" sz="2400" dirty="0"/>
                    </a:p>
                  </a:txBody>
                  <a:tcPr/>
                </a:tc>
                <a:extLst>
                  <a:ext uri="{0D108BD9-81ED-4DB2-BD59-A6C34878D82A}">
                    <a16:rowId xmlns="" xmlns:a16="http://schemas.microsoft.com/office/drawing/2014/main" val="179120036"/>
                  </a:ext>
                </a:extLst>
              </a:tr>
              <a:tr h="757865">
                <a:tc>
                  <a:txBody>
                    <a:bodyPr/>
                    <a:lstStyle/>
                    <a:p>
                      <a:r>
                        <a:rPr lang="en-US" sz="2400" b="1" i="0" u="none" strike="noStrike" kern="1200" baseline="0" dirty="0">
                          <a:solidFill>
                            <a:schemeClr val="dk1"/>
                          </a:solidFill>
                          <a:latin typeface="+mn-lt"/>
                          <a:ea typeface="+mn-ea"/>
                          <a:cs typeface="+mn-cs"/>
                        </a:rPr>
                        <a:t>Roadway Reconstruction</a:t>
                      </a:r>
                      <a:endParaRPr lang="en-US" sz="2400" dirty="0"/>
                    </a:p>
                  </a:txBody>
                  <a:tcPr/>
                </a:tc>
                <a:tc>
                  <a:txBody>
                    <a:bodyPr/>
                    <a:lstStyle/>
                    <a:p>
                      <a:pPr algn="ctr"/>
                      <a:r>
                        <a:rPr lang="en-US" sz="2400" b="1" i="0" u="none" strike="noStrike" kern="1200" baseline="0" dirty="0">
                          <a:solidFill>
                            <a:schemeClr val="dk1"/>
                          </a:solidFill>
                          <a:latin typeface="+mn-lt"/>
                          <a:ea typeface="+mn-ea"/>
                          <a:cs typeface="+mn-cs"/>
                        </a:rPr>
                        <a:t>75 to 100 years</a:t>
                      </a:r>
                      <a:endParaRPr lang="en-US" sz="2400" dirty="0"/>
                    </a:p>
                  </a:txBody>
                  <a:tcPr/>
                </a:tc>
                <a:extLst>
                  <a:ext uri="{0D108BD9-81ED-4DB2-BD59-A6C34878D82A}">
                    <a16:rowId xmlns="" xmlns:a16="http://schemas.microsoft.com/office/drawing/2014/main" val="3848795658"/>
                  </a:ext>
                </a:extLst>
              </a:tr>
              <a:tr h="757865">
                <a:tc>
                  <a:txBody>
                    <a:bodyPr/>
                    <a:lstStyle/>
                    <a:p>
                      <a:r>
                        <a:rPr lang="en-US" sz="2400" b="1" i="0" u="none" strike="noStrike" kern="1200" baseline="0" dirty="0">
                          <a:solidFill>
                            <a:schemeClr val="dk1"/>
                          </a:solidFill>
                          <a:latin typeface="+mn-lt"/>
                          <a:ea typeface="+mn-ea"/>
                          <a:cs typeface="+mn-cs"/>
                        </a:rPr>
                        <a:t>New Alignment Roadway</a:t>
                      </a:r>
                      <a:endParaRPr lang="en-US" sz="2400" dirty="0"/>
                    </a:p>
                  </a:txBody>
                  <a:tcPr/>
                </a:tc>
                <a:tc>
                  <a:txBody>
                    <a:bodyPr/>
                    <a:lstStyle/>
                    <a:p>
                      <a:pPr algn="ctr"/>
                      <a:r>
                        <a:rPr lang="en-US" sz="2400" b="1" i="0" u="none" strike="noStrike" kern="1200" baseline="0" dirty="0">
                          <a:solidFill>
                            <a:schemeClr val="dk1"/>
                          </a:solidFill>
                          <a:latin typeface="+mn-lt"/>
                          <a:ea typeface="+mn-ea"/>
                          <a:cs typeface="+mn-cs"/>
                        </a:rPr>
                        <a:t>75 to 100 years</a:t>
                      </a:r>
                      <a:endParaRPr lang="en-US" sz="2400" dirty="0"/>
                    </a:p>
                  </a:txBody>
                  <a:tcPr/>
                </a:tc>
                <a:extLst>
                  <a:ext uri="{0D108BD9-81ED-4DB2-BD59-A6C34878D82A}">
                    <a16:rowId xmlns="" xmlns:a16="http://schemas.microsoft.com/office/drawing/2014/main" val="2562926941"/>
                  </a:ext>
                </a:extLst>
              </a:tr>
              <a:tr h="757865">
                <a:tc>
                  <a:txBody>
                    <a:bodyPr/>
                    <a:lstStyle/>
                    <a:p>
                      <a:r>
                        <a:rPr lang="en-US" sz="2400" b="1" i="0" u="none" strike="noStrike" kern="1200" baseline="0" dirty="0">
                          <a:solidFill>
                            <a:schemeClr val="dk1"/>
                          </a:solidFill>
                          <a:latin typeface="+mn-lt"/>
                          <a:ea typeface="+mn-ea"/>
                          <a:cs typeface="+mn-cs"/>
                        </a:rPr>
                        <a:t>Bridges, Walls, and Related Infrastructure</a:t>
                      </a:r>
                      <a:endParaRPr lang="en-US" sz="2400" dirty="0"/>
                    </a:p>
                  </a:txBody>
                  <a:tcPr/>
                </a:tc>
                <a:tc>
                  <a:txBody>
                    <a:bodyPr/>
                    <a:lstStyle/>
                    <a:p>
                      <a:pPr algn="ctr"/>
                      <a:r>
                        <a:rPr lang="en-US" sz="2400" b="1" i="0" u="none" strike="noStrike" kern="1200" baseline="0" dirty="0">
                          <a:solidFill>
                            <a:schemeClr val="dk1"/>
                          </a:solidFill>
                          <a:latin typeface="+mn-lt"/>
                          <a:ea typeface="+mn-ea"/>
                          <a:cs typeface="+mn-cs"/>
                        </a:rPr>
                        <a:t>50 to 75 years</a:t>
                      </a:r>
                      <a:endParaRPr lang="en-US" sz="2400" dirty="0"/>
                    </a:p>
                  </a:txBody>
                  <a:tcPr/>
                </a:tc>
                <a:extLst>
                  <a:ext uri="{0D108BD9-81ED-4DB2-BD59-A6C34878D82A}">
                    <a16:rowId xmlns="" xmlns:a16="http://schemas.microsoft.com/office/drawing/2014/main" val="1685398951"/>
                  </a:ext>
                </a:extLst>
              </a:tr>
              <a:tr h="757865">
                <a:tc>
                  <a:txBody>
                    <a:bodyPr/>
                    <a:lstStyle/>
                    <a:p>
                      <a:r>
                        <a:rPr lang="en-US" sz="2400" b="1" i="0" u="none" strike="noStrike" kern="1200" baseline="0" dirty="0">
                          <a:solidFill>
                            <a:schemeClr val="dk1"/>
                          </a:solidFill>
                          <a:latin typeface="+mn-lt"/>
                          <a:ea typeface="+mn-ea"/>
                          <a:cs typeface="+mn-cs"/>
                        </a:rPr>
                        <a:t>Major Watercourse Crossings</a:t>
                      </a:r>
                      <a:endParaRPr lang="en-US" sz="2400" dirty="0"/>
                    </a:p>
                  </a:txBody>
                  <a:tcPr/>
                </a:tc>
                <a:tc>
                  <a:txBody>
                    <a:bodyPr/>
                    <a:lstStyle/>
                    <a:p>
                      <a:pPr algn="ctr"/>
                      <a:r>
                        <a:rPr lang="en-US" sz="2400" b="1" i="0" u="none" strike="noStrike" kern="1200" baseline="0" dirty="0">
                          <a:solidFill>
                            <a:schemeClr val="dk1"/>
                          </a:solidFill>
                          <a:latin typeface="+mn-lt"/>
                          <a:ea typeface="+mn-ea"/>
                          <a:cs typeface="+mn-cs"/>
                        </a:rPr>
                        <a:t>100 years</a:t>
                      </a:r>
                      <a:endParaRPr lang="en-US" sz="2400" dirty="0"/>
                    </a:p>
                  </a:txBody>
                  <a:tcPr/>
                </a:tc>
                <a:extLst>
                  <a:ext uri="{0D108BD9-81ED-4DB2-BD59-A6C34878D82A}">
                    <a16:rowId xmlns="" xmlns:a16="http://schemas.microsoft.com/office/drawing/2014/main" val="812398972"/>
                  </a:ext>
                </a:extLst>
              </a:tr>
            </a:tbl>
          </a:graphicData>
        </a:graphic>
      </p:graphicFrame>
    </p:spTree>
    <p:extLst>
      <p:ext uri="{BB962C8B-B14F-4D97-AF65-F5344CB8AC3E}">
        <p14:creationId xmlns:p14="http://schemas.microsoft.com/office/powerpoint/2010/main" val="288279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solidFill>
                  <a:schemeClr val="bg1"/>
                </a:solidFill>
              </a:rPr>
              <a:t>Design Exceptions</a:t>
            </a:r>
          </a:p>
        </p:txBody>
      </p:sp>
      <p:sp>
        <p:nvSpPr>
          <p:cNvPr id="3" name="Content Placeholder 2"/>
          <p:cNvSpPr>
            <a:spLocks noGrp="1"/>
          </p:cNvSpPr>
          <p:nvPr>
            <p:ph sz="half" idx="1"/>
          </p:nvPr>
        </p:nvSpPr>
        <p:spPr>
          <a:xfrm>
            <a:off x="357809" y="1596887"/>
            <a:ext cx="4982287" cy="4191000"/>
          </a:xfrm>
        </p:spPr>
        <p:txBody>
          <a:bodyPr>
            <a:normAutofit fontScale="70000" lnSpcReduction="20000"/>
          </a:bodyPr>
          <a:lstStyle/>
          <a:p>
            <a:pPr marL="0" indent="0">
              <a:buNone/>
            </a:pPr>
            <a:r>
              <a:rPr lang="en-US" sz="3600" dirty="0" smtClean="0">
                <a:solidFill>
                  <a:schemeClr val="bg1"/>
                </a:solidFill>
              </a:rPr>
              <a:t>‘Doing </a:t>
            </a:r>
            <a:r>
              <a:rPr lang="en-US" sz="3600" dirty="0">
                <a:solidFill>
                  <a:schemeClr val="bg1"/>
                </a:solidFill>
              </a:rPr>
              <a:t>the right </a:t>
            </a:r>
            <a:r>
              <a:rPr lang="en-US" sz="3600" dirty="0" smtClean="0">
                <a:solidFill>
                  <a:schemeClr val="bg1"/>
                </a:solidFill>
              </a:rPr>
              <a:t>thing’ </a:t>
            </a:r>
            <a:r>
              <a:rPr lang="en-US" sz="3600" dirty="0">
                <a:solidFill>
                  <a:schemeClr val="bg1"/>
                </a:solidFill>
              </a:rPr>
              <a:t>may require a design </a:t>
            </a:r>
            <a:r>
              <a:rPr lang="en-US" sz="3600" dirty="0" smtClean="0">
                <a:solidFill>
                  <a:schemeClr val="bg1"/>
                </a:solidFill>
              </a:rPr>
              <a:t>exception under curren</a:t>
            </a:r>
            <a:r>
              <a:rPr lang="en-US" sz="3600" dirty="0" smtClean="0">
                <a:solidFill>
                  <a:schemeClr val="bg1"/>
                </a:solidFill>
              </a:rPr>
              <a:t>t policy guidance</a:t>
            </a:r>
            <a:endParaRPr lang="en-US" sz="3600" dirty="0">
              <a:solidFill>
                <a:schemeClr val="bg1"/>
              </a:solidFill>
            </a:endParaRPr>
          </a:p>
          <a:p>
            <a:r>
              <a:rPr lang="en-US" sz="3600" dirty="0">
                <a:solidFill>
                  <a:schemeClr val="bg1"/>
                </a:solidFill>
              </a:rPr>
              <a:t>If design exceptions are done routinely, </a:t>
            </a:r>
            <a:r>
              <a:rPr lang="en-US" sz="3600" dirty="0" smtClean="0">
                <a:solidFill>
                  <a:schemeClr val="bg1"/>
                </a:solidFill>
              </a:rPr>
              <a:t>what does that tell us about the validity of the underlying design </a:t>
            </a:r>
            <a:r>
              <a:rPr lang="en-US" sz="3600" dirty="0">
                <a:solidFill>
                  <a:schemeClr val="bg1"/>
                </a:solidFill>
              </a:rPr>
              <a:t>standard </a:t>
            </a:r>
            <a:r>
              <a:rPr lang="en-US" sz="3600" dirty="0" smtClean="0">
                <a:solidFill>
                  <a:schemeClr val="bg1"/>
                </a:solidFill>
              </a:rPr>
              <a:t>or model?</a:t>
            </a:r>
            <a:endParaRPr lang="en-US" sz="3600" dirty="0">
              <a:solidFill>
                <a:schemeClr val="bg1"/>
              </a:solidFill>
            </a:endParaRPr>
          </a:p>
          <a:p>
            <a:r>
              <a:rPr lang="en-US" sz="3600" dirty="0">
                <a:solidFill>
                  <a:schemeClr val="bg1"/>
                </a:solidFill>
              </a:rPr>
              <a:t>If the problem is solved with it operating safely and efficiently, does it matter if it meets a dimensional criteria?</a:t>
            </a:r>
          </a:p>
          <a:p>
            <a:endParaRPr lang="en-US" dirty="0">
              <a:solidFill>
                <a:schemeClr val="bg1"/>
              </a:solidFill>
            </a:endParaRPr>
          </a:p>
          <a:p>
            <a:endParaRPr lang="en-US" dirty="0">
              <a:solidFill>
                <a:schemeClr val="bg1"/>
              </a:solidFill>
            </a:endParaRPr>
          </a:p>
        </p:txBody>
      </p:sp>
      <p:pic>
        <p:nvPicPr>
          <p:cNvPr id="4"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789140" y="1840992"/>
            <a:ext cx="3173173" cy="2737639"/>
          </a:xfrm>
        </p:spPr>
      </p:pic>
    </p:spTree>
    <p:extLst>
      <p:ext uri="{BB962C8B-B14F-4D97-AF65-F5344CB8AC3E}">
        <p14:creationId xmlns:p14="http://schemas.microsoft.com/office/powerpoint/2010/main" val="27693305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8760" y="1379812"/>
            <a:ext cx="6974808" cy="4611496"/>
          </a:xfrm>
        </p:spPr>
        <p:txBody>
          <a:bodyPr>
            <a:normAutofit fontScale="90000"/>
          </a:bodyPr>
          <a:lstStyle/>
          <a:p>
            <a:r>
              <a:rPr lang="en-US" sz="3600" dirty="0"/>
              <a:t>Each project is uniquely designed to reflect the context</a:t>
            </a:r>
            <a:br>
              <a:rPr lang="en-US" sz="3600" dirty="0"/>
            </a:br>
            <a:r>
              <a:rPr lang="en-US" sz="3600" dirty="0"/>
              <a:t/>
            </a:r>
            <a:br>
              <a:rPr lang="en-US" sz="3600" dirty="0"/>
            </a:br>
            <a:r>
              <a:rPr lang="en-US" sz="3600" dirty="0"/>
              <a:t>Cost effectiveness is directly embedded in the solution</a:t>
            </a:r>
            <a:br>
              <a:rPr lang="en-US" sz="3600" dirty="0"/>
            </a:br>
            <a:r>
              <a:rPr lang="en-US" sz="3600" dirty="0"/>
              <a:t/>
            </a:r>
            <a:br>
              <a:rPr lang="en-US" sz="3600" dirty="0"/>
            </a:br>
            <a:r>
              <a:rPr lang="en-US" sz="3600" dirty="0"/>
              <a:t>No design exceptions – the right </a:t>
            </a:r>
            <a:r>
              <a:rPr lang="en-US" sz="3600" dirty="0" smtClean="0"/>
              <a:t>answer is what it is</a:t>
            </a:r>
            <a:br>
              <a:rPr lang="en-US" sz="3600" dirty="0" smtClean="0"/>
            </a:br>
            <a:r>
              <a:rPr lang="en-US" sz="3600" dirty="0"/>
              <a:t/>
            </a:r>
            <a:br>
              <a:rPr lang="en-US" sz="3600" dirty="0"/>
            </a:br>
            <a:r>
              <a:rPr lang="en-US" sz="3600" dirty="0"/>
              <a:t>Agencies should be spending less on projects than they do now</a:t>
            </a:r>
            <a:r>
              <a:rPr lang="en-US" dirty="0"/>
              <a:t/>
            </a:r>
            <a:br>
              <a:rPr lang="en-US" dirty="0"/>
            </a:br>
            <a:endParaRPr lang="en-US" dirty="0"/>
          </a:p>
        </p:txBody>
      </p:sp>
      <p:sp>
        <p:nvSpPr>
          <p:cNvPr id="3" name="Title 1"/>
          <p:cNvSpPr txBox="1">
            <a:spLocks/>
          </p:cNvSpPr>
          <p:nvPr/>
        </p:nvSpPr>
        <p:spPr>
          <a:xfrm>
            <a:off x="1186070" y="258418"/>
            <a:ext cx="6989737" cy="990600"/>
          </a:xfrm>
          <a:prstGeom prst="rect">
            <a:avLst/>
          </a:prstGeom>
        </p:spPr>
        <p:txBody>
          <a:bodyPr vert="horz" lIns="0" tIns="0" rIns="0" bIns="0" rtlCol="0" anchor="t" anchorCtr="0">
            <a:normAutofit fontScale="85000" lnSpcReduction="20000"/>
          </a:bodyPr>
          <a:lstStyle>
            <a:lvl1pPr algn="l" defTabSz="914400" rtl="0" eaLnBrk="1" latinLnBrk="0" hangingPunct="1">
              <a:lnSpc>
                <a:spcPct val="90000"/>
              </a:lnSpc>
              <a:spcBef>
                <a:spcPct val="0"/>
              </a:spcBef>
              <a:buNone/>
              <a:defRPr sz="3200" b="0" kern="1200">
                <a:solidFill>
                  <a:schemeClr val="bg1"/>
                </a:solidFill>
                <a:latin typeface="+mj-lt"/>
                <a:ea typeface="+mj-ea"/>
                <a:cs typeface="Arial" panose="020B0604020202020204" pitchFamily="34" charset="0"/>
              </a:defRPr>
            </a:lvl1pPr>
          </a:lstStyle>
          <a:p>
            <a:r>
              <a:rPr lang="en-US" sz="4800" b="1" dirty="0"/>
              <a:t>Implications of the proposed reconstruction design process</a:t>
            </a:r>
          </a:p>
        </p:txBody>
      </p:sp>
    </p:spTree>
    <p:extLst>
      <p:ext uri="{BB962C8B-B14F-4D97-AF65-F5344CB8AC3E}">
        <p14:creationId xmlns:p14="http://schemas.microsoft.com/office/powerpoint/2010/main" val="190421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212" y="338829"/>
            <a:ext cx="7719739" cy="775229"/>
          </a:xfrm>
        </p:spPr>
        <p:txBody>
          <a:bodyPr>
            <a:noAutofit/>
          </a:bodyPr>
          <a:lstStyle/>
          <a:p>
            <a:r>
              <a:rPr lang="en-US" b="1" dirty="0" smtClean="0">
                <a:solidFill>
                  <a:schemeClr val="tx1"/>
                </a:solidFill>
              </a:rPr>
              <a:t>Case study </a:t>
            </a:r>
            <a:r>
              <a:rPr lang="en-US" b="1" dirty="0">
                <a:solidFill>
                  <a:schemeClr val="tx1"/>
                </a:solidFill>
              </a:rPr>
              <a:t>c</a:t>
            </a:r>
            <a:r>
              <a:rPr lang="en-US" b="1" dirty="0" smtClean="0">
                <a:solidFill>
                  <a:schemeClr val="tx1"/>
                </a:solidFill>
              </a:rPr>
              <a:t>omparison </a:t>
            </a:r>
            <a:r>
              <a:rPr lang="en-US" b="1" dirty="0">
                <a:solidFill>
                  <a:schemeClr val="tx1"/>
                </a:solidFill>
              </a:rPr>
              <a:t>of four lane standard and five lane reduced width cross sections</a:t>
            </a:r>
            <a:endParaRPr lang="en-US" dirty="0">
              <a:solidFill>
                <a:schemeClr val="tx1"/>
              </a:solidFill>
            </a:endParaRPr>
          </a:p>
        </p:txBody>
      </p:sp>
      <p:pic>
        <p:nvPicPr>
          <p:cNvPr id="6" name="Picture 5"/>
          <p:cNvPicPr/>
          <p:nvPr/>
        </p:nvPicPr>
        <p:blipFill>
          <a:blip r:embed="rId3"/>
          <a:stretch>
            <a:fillRect/>
          </a:stretch>
        </p:blipFill>
        <p:spPr>
          <a:xfrm>
            <a:off x="977900" y="1811482"/>
            <a:ext cx="7200899" cy="1846118"/>
          </a:xfrm>
          <a:prstGeom prst="rect">
            <a:avLst/>
          </a:prstGeom>
        </p:spPr>
      </p:pic>
      <p:pic>
        <p:nvPicPr>
          <p:cNvPr id="7" name="Picture 6"/>
          <p:cNvPicPr/>
          <p:nvPr/>
        </p:nvPicPr>
        <p:blipFill>
          <a:blip r:embed="rId4"/>
          <a:stretch>
            <a:fillRect/>
          </a:stretch>
        </p:blipFill>
        <p:spPr>
          <a:xfrm>
            <a:off x="977900" y="4135438"/>
            <a:ext cx="7200900" cy="2341562"/>
          </a:xfrm>
          <a:prstGeom prst="rect">
            <a:avLst/>
          </a:prstGeom>
        </p:spPr>
      </p:pic>
      <p:sp>
        <p:nvSpPr>
          <p:cNvPr id="8" name="Rectangle 7"/>
          <p:cNvSpPr/>
          <p:nvPr/>
        </p:nvSpPr>
        <p:spPr>
          <a:xfrm>
            <a:off x="762000" y="3515819"/>
            <a:ext cx="7620000" cy="774827"/>
          </a:xfrm>
          <a:prstGeom prst="rect">
            <a:avLst/>
          </a:prstGeom>
        </p:spPr>
        <p:txBody>
          <a:bodyPr wrap="square">
            <a:spAutoFit/>
          </a:bodyPr>
          <a:lstStyle/>
          <a:p>
            <a:pPr>
              <a:lnSpc>
                <a:spcPct val="107000"/>
              </a:lnSpc>
              <a:spcAft>
                <a:spcPts val="667"/>
              </a:spcAft>
            </a:pPr>
            <a:r>
              <a:rPr lang="en-US" b="1" dirty="0">
                <a:latin typeface="Calibri" panose="020F0502020204030204" pitchFamily="34" charset="0"/>
                <a:ea typeface="Calibri" panose="020F0502020204030204" pitchFamily="34" charset="0"/>
                <a:cs typeface="Times New Roman" panose="02020603050405020304" pitchFamily="18" charset="0"/>
              </a:rPr>
              <a:t>Alternative 2</a:t>
            </a:r>
            <a:r>
              <a:rPr lang="en-US"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667"/>
              </a:spcAft>
            </a:pPr>
            <a:r>
              <a:rPr lang="en-US" dirty="0">
                <a:latin typeface="Calibri" panose="020F0502020204030204" pitchFamily="34" charset="0"/>
                <a:ea typeface="Calibri" panose="020F0502020204030204" pitchFamily="34" charset="0"/>
                <a:cs typeface="Times New Roman" panose="02020603050405020304" pitchFamily="18" charset="0"/>
              </a:rPr>
              <a:t>5 – 11 </a:t>
            </a:r>
            <a:r>
              <a:rPr lang="en-US" dirty="0" err="1">
                <a:latin typeface="Calibri" panose="020F0502020204030204" pitchFamily="34" charset="0"/>
                <a:ea typeface="Calibri" panose="020F0502020204030204" pitchFamily="34" charset="0"/>
                <a:cs typeface="Times New Roman" panose="02020603050405020304" pitchFamily="18" charset="0"/>
              </a:rPr>
              <a:t>ft</a:t>
            </a:r>
            <a:r>
              <a:rPr lang="en-US" dirty="0">
                <a:latin typeface="Calibri" panose="020F0502020204030204" pitchFamily="34" charset="0"/>
                <a:ea typeface="Calibri" panose="020F0502020204030204" pitchFamily="34" charset="0"/>
                <a:cs typeface="Times New Roman" panose="02020603050405020304" pitchFamily="18" charset="0"/>
              </a:rPr>
              <a:t> lanes with 10 </a:t>
            </a:r>
            <a:r>
              <a:rPr lang="en-US" dirty="0" err="1">
                <a:latin typeface="Calibri" panose="020F0502020204030204" pitchFamily="34" charset="0"/>
                <a:ea typeface="Calibri" panose="020F0502020204030204" pitchFamily="34" charset="0"/>
                <a:cs typeface="Times New Roman" panose="02020603050405020304" pitchFamily="18" charset="0"/>
              </a:rPr>
              <a:t>ft</a:t>
            </a:r>
            <a:r>
              <a:rPr lang="en-US" dirty="0">
                <a:latin typeface="Calibri" panose="020F0502020204030204" pitchFamily="34" charset="0"/>
                <a:ea typeface="Calibri" panose="020F0502020204030204" pitchFamily="34" charset="0"/>
                <a:cs typeface="Times New Roman" panose="02020603050405020304" pitchFamily="18" charset="0"/>
              </a:rPr>
              <a:t> right shoulders and 3 </a:t>
            </a:r>
            <a:r>
              <a:rPr lang="en-US" dirty="0" err="1">
                <a:latin typeface="Calibri" panose="020F0502020204030204" pitchFamily="34" charset="0"/>
                <a:ea typeface="Calibri" panose="020F0502020204030204" pitchFamily="34" charset="0"/>
                <a:cs typeface="Times New Roman" panose="02020603050405020304" pitchFamily="18" charset="0"/>
              </a:rPr>
              <a:t>ft</a:t>
            </a:r>
            <a:r>
              <a:rPr lang="en-US" dirty="0">
                <a:latin typeface="Calibri" panose="020F0502020204030204" pitchFamily="34" charset="0"/>
                <a:ea typeface="Calibri" panose="020F0502020204030204" pitchFamily="34" charset="0"/>
                <a:cs typeface="Times New Roman" panose="02020603050405020304" pitchFamily="18" charset="0"/>
              </a:rPr>
              <a:t> left shoulders </a:t>
            </a:r>
          </a:p>
        </p:txBody>
      </p:sp>
      <p:sp>
        <p:nvSpPr>
          <p:cNvPr id="9" name="Rectangle 8"/>
          <p:cNvSpPr/>
          <p:nvPr/>
        </p:nvSpPr>
        <p:spPr>
          <a:xfrm>
            <a:off x="762000" y="1203921"/>
            <a:ext cx="7620000" cy="774827"/>
          </a:xfrm>
          <a:prstGeom prst="rect">
            <a:avLst/>
          </a:prstGeom>
        </p:spPr>
        <p:txBody>
          <a:bodyPr wrap="square">
            <a:spAutoFit/>
          </a:bodyPr>
          <a:lstStyle/>
          <a:p>
            <a:pPr>
              <a:lnSpc>
                <a:spcPct val="107000"/>
              </a:lnSpc>
              <a:spcAft>
                <a:spcPts val="667"/>
              </a:spcAft>
            </a:pPr>
            <a:r>
              <a:rPr lang="en-US" b="1" dirty="0">
                <a:latin typeface="Calibri" panose="020F0502020204030204" pitchFamily="34" charset="0"/>
                <a:ea typeface="Calibri" panose="020F0502020204030204" pitchFamily="34" charset="0"/>
                <a:cs typeface="Times New Roman" panose="02020603050405020304" pitchFamily="18" charset="0"/>
              </a:rPr>
              <a:t>Alternative 1</a:t>
            </a:r>
            <a:r>
              <a:rPr lang="en-US"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667"/>
              </a:spcAft>
            </a:pPr>
            <a:r>
              <a:rPr lang="en-US" dirty="0">
                <a:latin typeface="Calibri" panose="020F0502020204030204" pitchFamily="34" charset="0"/>
                <a:ea typeface="Calibri" panose="020F0502020204030204" pitchFamily="34" charset="0"/>
                <a:cs typeface="Times New Roman" panose="02020603050405020304" pitchFamily="18" charset="0"/>
              </a:rPr>
              <a:t>4 – 12 </a:t>
            </a:r>
            <a:r>
              <a:rPr lang="en-US" dirty="0" err="1">
                <a:latin typeface="Calibri" panose="020F0502020204030204" pitchFamily="34" charset="0"/>
                <a:ea typeface="Calibri" panose="020F0502020204030204" pitchFamily="34" charset="0"/>
                <a:cs typeface="Times New Roman" panose="02020603050405020304" pitchFamily="18" charset="0"/>
              </a:rPr>
              <a:t>ft</a:t>
            </a:r>
            <a:r>
              <a:rPr lang="en-US" dirty="0">
                <a:latin typeface="Calibri" panose="020F0502020204030204" pitchFamily="34" charset="0"/>
                <a:ea typeface="Calibri" panose="020F0502020204030204" pitchFamily="34" charset="0"/>
                <a:cs typeface="Times New Roman" panose="02020603050405020304" pitchFamily="18" charset="0"/>
              </a:rPr>
              <a:t> lanes with 10 </a:t>
            </a:r>
            <a:r>
              <a:rPr lang="en-US" dirty="0" err="1">
                <a:latin typeface="Calibri" panose="020F0502020204030204" pitchFamily="34" charset="0"/>
                <a:ea typeface="Calibri" panose="020F0502020204030204" pitchFamily="34" charset="0"/>
                <a:cs typeface="Times New Roman" panose="02020603050405020304" pitchFamily="18" charset="0"/>
              </a:rPr>
              <a:t>ft</a:t>
            </a:r>
            <a:r>
              <a:rPr lang="en-US" dirty="0">
                <a:latin typeface="Calibri" panose="020F0502020204030204" pitchFamily="34" charset="0"/>
                <a:ea typeface="Calibri" panose="020F0502020204030204" pitchFamily="34" charset="0"/>
                <a:cs typeface="Times New Roman" panose="02020603050405020304" pitchFamily="18" charset="0"/>
              </a:rPr>
              <a:t> right shoulders and 10 </a:t>
            </a:r>
            <a:r>
              <a:rPr lang="en-US" dirty="0" err="1">
                <a:latin typeface="Calibri" panose="020F0502020204030204" pitchFamily="34" charset="0"/>
                <a:ea typeface="Calibri" panose="020F0502020204030204" pitchFamily="34" charset="0"/>
                <a:cs typeface="Times New Roman" panose="02020603050405020304" pitchFamily="18" charset="0"/>
              </a:rPr>
              <a:t>ft</a:t>
            </a:r>
            <a:r>
              <a:rPr lang="en-US" dirty="0">
                <a:latin typeface="Calibri" panose="020F0502020204030204" pitchFamily="34" charset="0"/>
                <a:ea typeface="Calibri" panose="020F0502020204030204" pitchFamily="34" charset="0"/>
                <a:cs typeface="Times New Roman" panose="02020603050405020304" pitchFamily="18" charset="0"/>
              </a:rPr>
              <a:t> left shoulders</a:t>
            </a:r>
          </a:p>
        </p:txBody>
      </p:sp>
      <p:sp>
        <p:nvSpPr>
          <p:cNvPr id="3" name="Slide Number Placeholder 2"/>
          <p:cNvSpPr>
            <a:spLocks noGrp="1"/>
          </p:cNvSpPr>
          <p:nvPr>
            <p:ph type="sldNum" sz="quarter" idx="12"/>
          </p:nvPr>
        </p:nvSpPr>
        <p:spPr/>
        <p:txBody>
          <a:bodyPr/>
          <a:lstStyle/>
          <a:p>
            <a:fld id="{D79381A4-1973-410F-B4D2-2EBF61B97B1F}" type="slidenum">
              <a:rPr lang="en-US" altLang="en-US" smtClean="0"/>
              <a:pPr/>
              <a:t>33</a:t>
            </a:fld>
            <a:endParaRPr lang="en-US" altLang="en-US"/>
          </a:p>
        </p:txBody>
      </p:sp>
    </p:spTree>
    <p:extLst>
      <p:ext uri="{BB962C8B-B14F-4D97-AF65-F5344CB8AC3E}">
        <p14:creationId xmlns:p14="http://schemas.microsoft.com/office/powerpoint/2010/main" val="205137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8409" y="117386"/>
            <a:ext cx="7525503" cy="990600"/>
          </a:xfrm>
        </p:spPr>
        <p:txBody>
          <a:bodyPr>
            <a:normAutofit/>
          </a:bodyPr>
          <a:lstStyle/>
          <a:p>
            <a:r>
              <a:rPr lang="en-US" b="1" dirty="0" smtClean="0">
                <a:solidFill>
                  <a:schemeClr val="tx1"/>
                </a:solidFill>
              </a:rPr>
              <a:t>Case study comparison </a:t>
            </a:r>
            <a:r>
              <a:rPr lang="en-US" b="1" dirty="0">
                <a:solidFill>
                  <a:schemeClr val="tx1"/>
                </a:solidFill>
              </a:rPr>
              <a:t>of four lane standard and five lane reduced width cross sections</a:t>
            </a:r>
            <a:endParaRPr lang="en-US" dirty="0">
              <a:solidFill>
                <a:schemeClr val="tx1"/>
              </a:solidFill>
            </a:endParaRP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3959184517"/>
              </p:ext>
            </p:extLst>
          </p:nvPr>
        </p:nvGraphicFramePr>
        <p:xfrm>
          <a:off x="490330" y="1229179"/>
          <a:ext cx="7898295" cy="1813599"/>
        </p:xfrm>
        <a:graphic>
          <a:graphicData uri="http://schemas.openxmlformats.org/drawingml/2006/table">
            <a:tbl>
              <a:tblPr firstRow="1" bandRow="1">
                <a:tableStyleId>{5C22544A-7EE6-4342-B048-85BDC9FD1C3A}</a:tableStyleId>
              </a:tblPr>
              <a:tblGrid>
                <a:gridCol w="1998397">
                  <a:extLst>
                    <a:ext uri="{9D8B030D-6E8A-4147-A177-3AD203B41FA5}">
                      <a16:colId xmlns="" xmlns:a16="http://schemas.microsoft.com/office/drawing/2014/main" val="20000"/>
                    </a:ext>
                  </a:extLst>
                </a:gridCol>
                <a:gridCol w="1998397">
                  <a:extLst>
                    <a:ext uri="{9D8B030D-6E8A-4147-A177-3AD203B41FA5}">
                      <a16:colId xmlns="" xmlns:a16="http://schemas.microsoft.com/office/drawing/2014/main" val="20001"/>
                    </a:ext>
                  </a:extLst>
                </a:gridCol>
                <a:gridCol w="1998397">
                  <a:extLst>
                    <a:ext uri="{9D8B030D-6E8A-4147-A177-3AD203B41FA5}">
                      <a16:colId xmlns="" xmlns:a16="http://schemas.microsoft.com/office/drawing/2014/main" val="20002"/>
                    </a:ext>
                  </a:extLst>
                </a:gridCol>
                <a:gridCol w="1903104">
                  <a:extLst>
                    <a:ext uri="{9D8B030D-6E8A-4147-A177-3AD203B41FA5}">
                      <a16:colId xmlns="" xmlns:a16="http://schemas.microsoft.com/office/drawing/2014/main" val="20003"/>
                    </a:ext>
                  </a:extLst>
                </a:gridCol>
              </a:tblGrid>
              <a:tr h="448725">
                <a:tc rowSpan="2">
                  <a:txBody>
                    <a:bodyPr/>
                    <a:lstStyle/>
                    <a:p>
                      <a:pPr algn="ctr"/>
                      <a:r>
                        <a:rPr lang="en-US" sz="2000" dirty="0">
                          <a:solidFill>
                            <a:schemeClr val="tx1"/>
                          </a:solidFill>
                        </a:rPr>
                        <a:t>Alternative</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gridSpan="3">
                  <a:txBody>
                    <a:bodyPr/>
                    <a:lstStyle/>
                    <a:p>
                      <a:pPr algn="ctr"/>
                      <a:r>
                        <a:rPr lang="en-US" sz="2400" dirty="0">
                          <a:solidFill>
                            <a:schemeClr val="tx1"/>
                          </a:solidFill>
                        </a:rPr>
                        <a:t>Capacity Analysis results</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hMerge="1">
                  <a:txBody>
                    <a:bodyPr/>
                    <a:lstStyle/>
                    <a:p>
                      <a:endParaRPr lang="en-US" dirty="0"/>
                    </a:p>
                  </a:txBody>
                  <a:tcPr>
                    <a:solidFill>
                      <a:schemeClr val="bg2">
                        <a:lumMod val="40000"/>
                        <a:lumOff val="60000"/>
                      </a:schemeClr>
                    </a:solidFill>
                  </a:tcPr>
                </a:tc>
                <a:tc hMerge="1">
                  <a:txBody>
                    <a:bodyPr/>
                    <a:lstStyle/>
                    <a:p>
                      <a:endParaRPr lang="en-US" dirty="0"/>
                    </a:p>
                  </a:txBody>
                  <a:tcPr>
                    <a:solidFill>
                      <a:schemeClr val="bg2">
                        <a:lumMod val="40000"/>
                        <a:lumOff val="60000"/>
                      </a:schemeClr>
                    </a:solidFill>
                  </a:tcPr>
                </a:tc>
                <a:extLst>
                  <a:ext uri="{0D108BD9-81ED-4DB2-BD59-A6C34878D82A}">
                    <a16:rowId xmlns="" xmlns:a16="http://schemas.microsoft.com/office/drawing/2014/main" val="10000"/>
                  </a:ext>
                </a:extLst>
              </a:tr>
              <a:tr h="454958">
                <a:tc vMerge="1">
                  <a:txBody>
                    <a:bodyPr/>
                    <a:lstStyle/>
                    <a:p>
                      <a:endParaRPr lang="en-US" dirty="0"/>
                    </a:p>
                  </a:txBody>
                  <a:tcPr>
                    <a:solidFill>
                      <a:schemeClr val="bg2">
                        <a:lumMod val="40000"/>
                        <a:lumOff val="60000"/>
                      </a:schemeClr>
                    </a:solidFill>
                  </a:tcPr>
                </a:tc>
                <a:tc>
                  <a:txBody>
                    <a:bodyPr/>
                    <a:lstStyle/>
                    <a:p>
                      <a:pPr algn="ctr"/>
                      <a:r>
                        <a:rPr lang="en-US" sz="1800" dirty="0"/>
                        <a:t>Level of Service</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US" sz="1800" dirty="0"/>
                        <a:t>Density (pc/mi/ln)</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US" sz="1800" dirty="0"/>
                        <a:t>Speed (mph)</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 xmlns:a16="http://schemas.microsoft.com/office/drawing/2014/main" val="10001"/>
                  </a:ext>
                </a:extLst>
              </a:tr>
              <a:tr h="454958">
                <a:tc>
                  <a:txBody>
                    <a:bodyPr/>
                    <a:lstStyle/>
                    <a:p>
                      <a:pPr algn="ctr"/>
                      <a:r>
                        <a:rPr lang="en-US" sz="2000" dirty="0"/>
                        <a:t>1</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F</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61.3</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43.7</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454958">
                <a:tc>
                  <a:txBody>
                    <a:bodyPr/>
                    <a:lstStyle/>
                    <a:p>
                      <a:pPr algn="ctr"/>
                      <a:r>
                        <a:rPr lang="en-US" sz="2000" dirty="0"/>
                        <a:t>2</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E</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35.5</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60.5</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193679758"/>
              </p:ext>
            </p:extLst>
          </p:nvPr>
        </p:nvGraphicFramePr>
        <p:xfrm>
          <a:off x="490329" y="3564833"/>
          <a:ext cx="7898296" cy="2668984"/>
        </p:xfrm>
        <a:graphic>
          <a:graphicData uri="http://schemas.openxmlformats.org/drawingml/2006/table">
            <a:tbl>
              <a:tblPr firstRow="1" bandRow="1">
                <a:tableStyleId>{5C22544A-7EE6-4342-B048-85BDC9FD1C3A}</a:tableStyleId>
              </a:tblPr>
              <a:tblGrid>
                <a:gridCol w="1431236">
                  <a:extLst>
                    <a:ext uri="{9D8B030D-6E8A-4147-A177-3AD203B41FA5}">
                      <a16:colId xmlns="" xmlns:a16="http://schemas.microsoft.com/office/drawing/2014/main" val="20000"/>
                    </a:ext>
                  </a:extLst>
                </a:gridCol>
                <a:gridCol w="958248">
                  <a:extLst>
                    <a:ext uri="{9D8B030D-6E8A-4147-A177-3AD203B41FA5}">
                      <a16:colId xmlns="" xmlns:a16="http://schemas.microsoft.com/office/drawing/2014/main" val="20001"/>
                    </a:ext>
                  </a:extLst>
                </a:gridCol>
                <a:gridCol w="995500">
                  <a:extLst>
                    <a:ext uri="{9D8B030D-6E8A-4147-A177-3AD203B41FA5}">
                      <a16:colId xmlns="" xmlns:a16="http://schemas.microsoft.com/office/drawing/2014/main" val="20002"/>
                    </a:ext>
                  </a:extLst>
                </a:gridCol>
                <a:gridCol w="1128328">
                  <a:extLst>
                    <a:ext uri="{9D8B030D-6E8A-4147-A177-3AD203B41FA5}">
                      <a16:colId xmlns="" xmlns:a16="http://schemas.microsoft.com/office/drawing/2014/main" val="20003"/>
                    </a:ext>
                  </a:extLst>
                </a:gridCol>
                <a:gridCol w="1128328">
                  <a:extLst>
                    <a:ext uri="{9D8B030D-6E8A-4147-A177-3AD203B41FA5}">
                      <a16:colId xmlns="" xmlns:a16="http://schemas.microsoft.com/office/drawing/2014/main" val="20004"/>
                    </a:ext>
                  </a:extLst>
                </a:gridCol>
                <a:gridCol w="1128328">
                  <a:extLst>
                    <a:ext uri="{9D8B030D-6E8A-4147-A177-3AD203B41FA5}">
                      <a16:colId xmlns="" xmlns:a16="http://schemas.microsoft.com/office/drawing/2014/main" val="20005"/>
                    </a:ext>
                  </a:extLst>
                </a:gridCol>
                <a:gridCol w="1128328">
                  <a:extLst>
                    <a:ext uri="{9D8B030D-6E8A-4147-A177-3AD203B41FA5}">
                      <a16:colId xmlns="" xmlns:a16="http://schemas.microsoft.com/office/drawing/2014/main" val="20006"/>
                    </a:ext>
                  </a:extLst>
                </a:gridCol>
              </a:tblGrid>
              <a:tr h="667246">
                <a:tc rowSpan="2">
                  <a:txBody>
                    <a:bodyPr/>
                    <a:lstStyle/>
                    <a:p>
                      <a:pPr algn="ctr"/>
                      <a:endParaRPr lang="en-US" sz="1500" dirty="0">
                        <a:solidFill>
                          <a:schemeClr val="tx1"/>
                        </a:solidFill>
                      </a:endParaRPr>
                    </a:p>
                    <a:p>
                      <a:pPr algn="ctr"/>
                      <a:r>
                        <a:rPr lang="en-US" sz="2000" dirty="0">
                          <a:solidFill>
                            <a:schemeClr val="tx1"/>
                          </a:solidFill>
                        </a:rPr>
                        <a:t>Alternative</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gridSpan="6">
                  <a:txBody>
                    <a:bodyPr/>
                    <a:lstStyle/>
                    <a:p>
                      <a:pPr algn="ctr"/>
                      <a:r>
                        <a:rPr lang="en-US" sz="2400" dirty="0">
                          <a:solidFill>
                            <a:schemeClr val="tx1"/>
                          </a:solidFill>
                        </a:rPr>
                        <a:t>Predicted</a:t>
                      </a:r>
                      <a:r>
                        <a:rPr lang="en-US" sz="2400" baseline="0" dirty="0">
                          <a:solidFill>
                            <a:schemeClr val="tx1"/>
                          </a:solidFill>
                        </a:rPr>
                        <a:t> Crashes per mile per year</a:t>
                      </a:r>
                      <a:endParaRPr lang="en-US" sz="2400" dirty="0">
                        <a:solidFill>
                          <a:schemeClr val="tx1"/>
                        </a:solidFill>
                      </a:endParaRP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hMerge="1">
                  <a:txBody>
                    <a:bodyPr/>
                    <a:lstStyle/>
                    <a:p>
                      <a:endParaRPr lang="en-US" dirty="0"/>
                    </a:p>
                  </a:txBody>
                  <a:tcPr>
                    <a:solidFill>
                      <a:schemeClr val="bg2">
                        <a:lumMod val="40000"/>
                        <a:lumOff val="60000"/>
                      </a:schemeClr>
                    </a:solidFill>
                  </a:tcPr>
                </a:tc>
                <a:tc hMerge="1">
                  <a:txBody>
                    <a:bodyPr/>
                    <a:lstStyle/>
                    <a:p>
                      <a:endParaRPr lang="en-US" dirty="0"/>
                    </a:p>
                  </a:txBody>
                  <a:tcPr>
                    <a:solidFill>
                      <a:schemeClr val="bg2">
                        <a:lumMod val="40000"/>
                        <a:lumOff val="60000"/>
                      </a:schemeClr>
                    </a:solidFill>
                  </a:tcPr>
                </a:tc>
                <a:tc hMerge="1">
                  <a:txBody>
                    <a:bodyPr/>
                    <a:lstStyle/>
                    <a:p>
                      <a:endParaRPr lang="en-US" dirty="0"/>
                    </a:p>
                  </a:txBody>
                  <a:tcPr>
                    <a:solidFill>
                      <a:schemeClr val="bg2">
                        <a:lumMod val="40000"/>
                        <a:lumOff val="60000"/>
                      </a:schemeClr>
                    </a:solidFill>
                  </a:tcPr>
                </a:tc>
                <a:tc hMerge="1">
                  <a:txBody>
                    <a:bodyPr/>
                    <a:lstStyle/>
                    <a:p>
                      <a:endParaRPr lang="en-US" dirty="0"/>
                    </a:p>
                  </a:txBody>
                  <a:tcPr>
                    <a:solidFill>
                      <a:schemeClr val="bg2">
                        <a:lumMod val="40000"/>
                        <a:lumOff val="60000"/>
                      </a:schemeClr>
                    </a:solidFill>
                  </a:tcPr>
                </a:tc>
                <a:tc hMerge="1">
                  <a:txBody>
                    <a:bodyPr/>
                    <a:lstStyle/>
                    <a:p>
                      <a:endParaRPr lang="en-US" dirty="0"/>
                    </a:p>
                  </a:txBody>
                  <a:tcPr>
                    <a:solidFill>
                      <a:schemeClr val="bg2">
                        <a:lumMod val="40000"/>
                        <a:lumOff val="60000"/>
                      </a:schemeClr>
                    </a:solidFill>
                  </a:tcPr>
                </a:tc>
                <a:extLst>
                  <a:ext uri="{0D108BD9-81ED-4DB2-BD59-A6C34878D82A}">
                    <a16:rowId xmlns="" xmlns:a16="http://schemas.microsoft.com/office/drawing/2014/main" val="10000"/>
                  </a:ext>
                </a:extLst>
              </a:tr>
              <a:tr h="667246">
                <a:tc vMerge="1">
                  <a:txBody>
                    <a:bodyPr/>
                    <a:lstStyle/>
                    <a:p>
                      <a:endParaRPr lang="en-US" dirty="0"/>
                    </a:p>
                  </a:txBody>
                  <a:tcPr>
                    <a:solidFill>
                      <a:schemeClr val="bg2">
                        <a:lumMod val="40000"/>
                        <a:lumOff val="60000"/>
                      </a:schemeClr>
                    </a:solidFill>
                  </a:tcPr>
                </a:tc>
                <a:tc>
                  <a:txBody>
                    <a:bodyPr/>
                    <a:lstStyle/>
                    <a:p>
                      <a:pPr algn="ctr"/>
                      <a:r>
                        <a:rPr lang="en-US" sz="2000" dirty="0">
                          <a:solidFill>
                            <a:schemeClr val="tx1"/>
                          </a:solidFill>
                        </a:rPr>
                        <a:t>Total</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ctr"/>
                      <a:r>
                        <a:rPr lang="en-US" sz="2000" dirty="0">
                          <a:solidFill>
                            <a:schemeClr val="tx1"/>
                          </a:solidFill>
                        </a:rPr>
                        <a:t>K</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ctr"/>
                      <a:r>
                        <a:rPr lang="en-US" sz="2000" dirty="0">
                          <a:solidFill>
                            <a:schemeClr val="tx1"/>
                          </a:solidFill>
                        </a:rPr>
                        <a:t>A</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ctr"/>
                      <a:r>
                        <a:rPr lang="en-US" sz="2000" dirty="0">
                          <a:solidFill>
                            <a:schemeClr val="tx1"/>
                          </a:solidFill>
                        </a:rPr>
                        <a:t>B</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ctr"/>
                      <a:r>
                        <a:rPr lang="en-US" sz="2000" dirty="0">
                          <a:solidFill>
                            <a:schemeClr val="tx1"/>
                          </a:solidFill>
                        </a:rPr>
                        <a:t>C</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ctr"/>
                      <a:r>
                        <a:rPr lang="en-US" sz="2000" dirty="0">
                          <a:solidFill>
                            <a:schemeClr val="tx1"/>
                          </a:solidFill>
                        </a:rPr>
                        <a:t>PDO</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 xmlns:a16="http://schemas.microsoft.com/office/drawing/2014/main" val="10001"/>
                  </a:ext>
                </a:extLst>
              </a:tr>
              <a:tr h="667246">
                <a:tc>
                  <a:txBody>
                    <a:bodyPr/>
                    <a:lstStyle/>
                    <a:p>
                      <a:pPr algn="ctr"/>
                      <a:r>
                        <a:rPr lang="en-US" sz="2000" dirty="0">
                          <a:solidFill>
                            <a:schemeClr val="tx1"/>
                          </a:solidFill>
                        </a:rPr>
                        <a:t>1</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solidFill>
                            <a:schemeClr val="tx1"/>
                          </a:solidFill>
                        </a:rPr>
                        <a:t>46.8</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solidFill>
                            <a:schemeClr val="tx1"/>
                          </a:solidFill>
                        </a:rPr>
                        <a:t>0.2</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solidFill>
                            <a:schemeClr val="tx1"/>
                          </a:solidFill>
                        </a:rPr>
                        <a:t>0.6</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solidFill>
                            <a:schemeClr val="tx1"/>
                          </a:solidFill>
                        </a:rPr>
                        <a:t>3.2</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solidFill>
                            <a:schemeClr val="tx1"/>
                          </a:solidFill>
                        </a:rPr>
                        <a:t>9.7</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solidFill>
                            <a:schemeClr val="tx1"/>
                          </a:solidFill>
                        </a:rPr>
                        <a:t>33.2</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667246">
                <a:tc>
                  <a:txBody>
                    <a:bodyPr/>
                    <a:lstStyle/>
                    <a:p>
                      <a:pPr algn="ctr"/>
                      <a:r>
                        <a:rPr lang="en-US" sz="2000" dirty="0">
                          <a:solidFill>
                            <a:schemeClr val="tx1"/>
                          </a:solidFill>
                        </a:rPr>
                        <a:t>2</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solidFill>
                            <a:schemeClr val="tx1"/>
                          </a:solidFill>
                        </a:rPr>
                        <a:t>40.1</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solidFill>
                            <a:schemeClr val="tx1"/>
                          </a:solidFill>
                        </a:rPr>
                        <a:t>0.3</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solidFill>
                            <a:schemeClr val="tx1"/>
                          </a:solidFill>
                        </a:rPr>
                        <a:t>0.6</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solidFill>
                            <a:schemeClr val="tx1"/>
                          </a:solidFill>
                        </a:rPr>
                        <a:t>3.5</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solidFill>
                            <a:schemeClr val="tx1"/>
                          </a:solidFill>
                        </a:rPr>
                        <a:t>8.1</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solidFill>
                            <a:schemeClr val="tx1"/>
                          </a:solidFill>
                        </a:rPr>
                        <a:t>27.7</a:t>
                      </a:r>
                    </a:p>
                  </a:txBody>
                  <a:tcPr marL="76200" marR="76200" marT="38100" marB="381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bl>
          </a:graphicData>
        </a:graphic>
      </p:graphicFrame>
      <p:sp>
        <p:nvSpPr>
          <p:cNvPr id="6" name="Rectangle 5"/>
          <p:cNvSpPr/>
          <p:nvPr/>
        </p:nvSpPr>
        <p:spPr>
          <a:xfrm>
            <a:off x="1070239" y="3167838"/>
            <a:ext cx="7018684" cy="271934"/>
          </a:xfrm>
          <a:prstGeom prst="rect">
            <a:avLst/>
          </a:prstGeom>
        </p:spPr>
        <p:txBody>
          <a:bodyPr wrap="square">
            <a:spAutoFit/>
          </a:bodyPr>
          <a:lstStyle/>
          <a:p>
            <a:r>
              <a:rPr lang="en-US" sz="1167" dirty="0">
                <a:latin typeface="Times New Roman" panose="02020603050405020304" pitchFamily="18" charset="0"/>
              </a:rPr>
              <a:t>LOS was determined using HCS 2010 Freeways Version 6.60</a:t>
            </a:r>
            <a:endParaRPr lang="en-US" sz="1167" dirty="0"/>
          </a:p>
        </p:txBody>
      </p:sp>
      <p:sp>
        <p:nvSpPr>
          <p:cNvPr id="7" name="Rectangle 6"/>
          <p:cNvSpPr/>
          <p:nvPr/>
        </p:nvSpPr>
        <p:spPr>
          <a:xfrm>
            <a:off x="1070239" y="6233817"/>
            <a:ext cx="7018684" cy="271934"/>
          </a:xfrm>
          <a:prstGeom prst="rect">
            <a:avLst/>
          </a:prstGeom>
        </p:spPr>
        <p:txBody>
          <a:bodyPr wrap="square">
            <a:spAutoFit/>
          </a:bodyPr>
          <a:lstStyle/>
          <a:p>
            <a:r>
              <a:rPr lang="en-US" sz="1167" dirty="0"/>
              <a:t>Predicted crashes were determined using </a:t>
            </a:r>
            <a:r>
              <a:rPr lang="en-US" sz="1167" dirty="0" err="1"/>
              <a:t>ISATe</a:t>
            </a:r>
            <a:r>
              <a:rPr lang="en-US" sz="1167" dirty="0"/>
              <a:t> (Build 6.10) (uncalibrated model without crash data input)</a:t>
            </a:r>
          </a:p>
        </p:txBody>
      </p:sp>
      <p:sp>
        <p:nvSpPr>
          <p:cNvPr id="5" name="Slide Number Placeholder 4"/>
          <p:cNvSpPr>
            <a:spLocks noGrp="1"/>
          </p:cNvSpPr>
          <p:nvPr>
            <p:ph type="sldNum" sz="quarter" idx="12"/>
          </p:nvPr>
        </p:nvSpPr>
        <p:spPr/>
        <p:txBody>
          <a:bodyPr/>
          <a:lstStyle/>
          <a:p>
            <a:endParaRPr lang="en-US" altLang="en-US" dirty="0"/>
          </a:p>
        </p:txBody>
      </p:sp>
      <p:sp>
        <p:nvSpPr>
          <p:cNvPr id="8" name="Oval 7"/>
          <p:cNvSpPr/>
          <p:nvPr/>
        </p:nvSpPr>
        <p:spPr>
          <a:xfrm>
            <a:off x="2962656" y="2048256"/>
            <a:ext cx="1078992" cy="10481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709928" y="4861014"/>
            <a:ext cx="1325880" cy="12827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9031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254" y="235253"/>
            <a:ext cx="9144000" cy="990600"/>
          </a:xfrm>
        </p:spPr>
        <p:txBody>
          <a:bodyPr>
            <a:noAutofit/>
          </a:bodyPr>
          <a:lstStyle/>
          <a:p>
            <a:pPr lvl="3" algn="ctr" defTabSz="685800" rtl="0">
              <a:lnSpc>
                <a:spcPct val="90000"/>
              </a:lnSpc>
              <a:spcBef>
                <a:spcPct val="0"/>
              </a:spcBef>
            </a:pPr>
            <a:r>
              <a:rPr lang="en-US" sz="3600" dirty="0">
                <a:solidFill>
                  <a:schemeClr val="bg1"/>
                </a:solidFill>
              </a:rPr>
              <a:t>The Future of Geometric Design</a:t>
            </a:r>
            <a:endParaRPr lang="en-US" sz="3600" b="1" kern="1200" dirty="0">
              <a:solidFill>
                <a:schemeClr val="bg1"/>
              </a:solidFill>
              <a:latin typeface="+mj-lt"/>
              <a:ea typeface="+mj-ea"/>
              <a:cs typeface="+mj-cs"/>
            </a:endParaRPr>
          </a:p>
        </p:txBody>
      </p:sp>
      <p:sp>
        <p:nvSpPr>
          <p:cNvPr id="4" name="Slide Number Placeholder 3"/>
          <p:cNvSpPr>
            <a:spLocks noGrp="1"/>
          </p:cNvSpPr>
          <p:nvPr>
            <p:ph type="sldNum" sz="quarter" idx="4294967295"/>
          </p:nvPr>
        </p:nvSpPr>
        <p:spPr>
          <a:xfrm>
            <a:off x="7010400" y="6356350"/>
            <a:ext cx="2133600" cy="365125"/>
          </a:xfrm>
          <a:prstGeom prst="rect">
            <a:avLst/>
          </a:prstGeom>
        </p:spPr>
        <p:txBody>
          <a:bodyPr/>
          <a:lstStyle/>
          <a:p>
            <a:fld id="{944B5BEC-598A-4F6C-ABB7-E7E25BF23AB9}" type="slidenum">
              <a:rPr lang="en-US" smtClean="0"/>
              <a:pPr/>
              <a:t>35</a:t>
            </a:fld>
            <a:endParaRPr lang="en-US"/>
          </a:p>
        </p:txBody>
      </p:sp>
      <p:sp>
        <p:nvSpPr>
          <p:cNvPr id="8" name="TextBox 7"/>
          <p:cNvSpPr txBox="1"/>
          <p:nvPr/>
        </p:nvSpPr>
        <p:spPr>
          <a:xfrm>
            <a:off x="304800" y="5801369"/>
            <a:ext cx="809389" cy="276999"/>
          </a:xfrm>
          <a:prstGeom prst="rect">
            <a:avLst/>
          </a:prstGeom>
          <a:noFill/>
        </p:spPr>
        <p:txBody>
          <a:bodyPr wrap="none" rtlCol="0">
            <a:spAutoFit/>
          </a:bodyPr>
          <a:lstStyle/>
          <a:p>
            <a:r>
              <a:rPr lang="en-US" sz="1200" dirty="0"/>
              <a:t>Figure 2-4</a:t>
            </a:r>
          </a:p>
        </p:txBody>
      </p:sp>
      <p:pic>
        <p:nvPicPr>
          <p:cNvPr id="6" name="Content Placeholder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1738" y="1874088"/>
            <a:ext cx="5616851" cy="3243533"/>
          </a:xfrm>
          <a:prstGeom prst="rect">
            <a:avLst/>
          </a:prstGeom>
        </p:spPr>
      </p:pic>
      <p:sp>
        <p:nvSpPr>
          <p:cNvPr id="10" name="Content Placeholder 5"/>
          <p:cNvSpPr txBox="1">
            <a:spLocks/>
          </p:cNvSpPr>
          <p:nvPr/>
        </p:nvSpPr>
        <p:spPr>
          <a:xfrm>
            <a:off x="304799" y="770411"/>
            <a:ext cx="8630728" cy="4495800"/>
          </a:xfrm>
          <a:prstGeom prst="rect">
            <a:avLst/>
          </a:prstGeom>
        </p:spPr>
        <p:txBody>
          <a:bodyPr/>
          <a:lstStyle>
            <a:lvl1pPr marL="171450" indent="-171450" algn="l" defTabSz="914400" rtl="0" eaLnBrk="1" latinLnBrk="0" hangingPunct="1">
              <a:lnSpc>
                <a:spcPct val="100000"/>
              </a:lnSpc>
              <a:spcBef>
                <a:spcPts val="600"/>
              </a:spcBef>
              <a:spcAft>
                <a:spcPts val="600"/>
              </a:spcAft>
              <a:buFont typeface="Arial" panose="020B0604020202020204" pitchFamily="34" charset="0"/>
              <a:buChar char="•"/>
              <a:defRPr sz="2000" kern="1200">
                <a:solidFill>
                  <a:srgbClr val="4D4D4D"/>
                </a:solidFill>
                <a:latin typeface="+mn-lt"/>
                <a:ea typeface="+mn-ea"/>
                <a:cs typeface="Arial" panose="020B0604020202020204" pitchFamily="34" charset="0"/>
              </a:defRPr>
            </a:lvl1pPr>
            <a:lvl2pPr marL="569913" indent="-280988" algn="l" defTabSz="914400" rtl="0" eaLnBrk="1" latinLnBrk="0" hangingPunct="1">
              <a:lnSpc>
                <a:spcPct val="100000"/>
              </a:lnSpc>
              <a:spcBef>
                <a:spcPts val="600"/>
              </a:spcBef>
              <a:spcAft>
                <a:spcPts val="600"/>
              </a:spcAft>
              <a:buFont typeface="Calibri Light" panose="020F0302020204030204" pitchFamily="34" charset="0"/>
              <a:buChar char="–"/>
              <a:defRPr sz="1800" kern="1200">
                <a:solidFill>
                  <a:srgbClr val="4D4D4D"/>
                </a:solidFill>
                <a:latin typeface="+mn-lt"/>
                <a:ea typeface="+mn-ea"/>
                <a:cs typeface="Arial" panose="020B0604020202020204" pitchFamily="34" charset="0"/>
              </a:defRPr>
            </a:lvl2pPr>
            <a:lvl3pPr marL="860425" indent="-173038" algn="l" defTabSz="914400" rtl="0" eaLnBrk="1" latinLnBrk="0" hangingPunct="1">
              <a:lnSpc>
                <a:spcPct val="100000"/>
              </a:lnSpc>
              <a:spcBef>
                <a:spcPts val="600"/>
              </a:spcBef>
              <a:spcAft>
                <a:spcPts val="600"/>
              </a:spcAft>
              <a:buFont typeface="Arial" panose="020B0604020202020204" pitchFamily="34" charset="0"/>
              <a:buChar char="•"/>
              <a:defRPr sz="1600" kern="1200">
                <a:solidFill>
                  <a:srgbClr val="4D4D4D"/>
                </a:solidFill>
                <a:latin typeface="+mn-lt"/>
                <a:ea typeface="+mn-ea"/>
                <a:cs typeface="Arial" panose="020B0604020202020204" pitchFamily="34" charset="0"/>
              </a:defRPr>
            </a:lvl3pPr>
            <a:lvl4pPr marL="1141413" indent="-173038" algn="l" defTabSz="914400" rtl="0" eaLnBrk="1" latinLnBrk="0" hangingPunct="1">
              <a:lnSpc>
                <a:spcPct val="100000"/>
              </a:lnSpc>
              <a:spcBef>
                <a:spcPts val="600"/>
              </a:spcBef>
              <a:spcAft>
                <a:spcPts val="600"/>
              </a:spcAft>
              <a:buFont typeface="Arial" panose="020B0604020202020204" pitchFamily="34" charset="0"/>
              <a:buChar char="•"/>
              <a:defRPr sz="1400" kern="1200">
                <a:solidFill>
                  <a:srgbClr val="4D4D4D"/>
                </a:solidFill>
                <a:latin typeface="+mn-lt"/>
                <a:ea typeface="+mn-ea"/>
                <a:cs typeface="Arial" panose="020B0604020202020204" pitchFamily="34" charset="0"/>
              </a:defRPr>
            </a:lvl4pPr>
            <a:lvl5pPr marL="1484313" indent="-225425" algn="l" defTabSz="914400" rtl="0" eaLnBrk="1" latinLnBrk="0" hangingPunct="1">
              <a:lnSpc>
                <a:spcPct val="100000"/>
              </a:lnSpc>
              <a:spcBef>
                <a:spcPts val="600"/>
              </a:spcBef>
              <a:spcAft>
                <a:spcPts val="600"/>
              </a:spcAft>
              <a:buFont typeface="Arial" panose="020B0604020202020204" pitchFamily="34" charset="0"/>
              <a:buChar char="•"/>
              <a:defRPr sz="1400" kern="1200">
                <a:solidFill>
                  <a:srgbClr val="4D4D4D"/>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a:t>
            </a:r>
            <a:r>
              <a:rPr lang="en-US" sz="2400" dirty="0">
                <a:solidFill>
                  <a:schemeClr val="bg1"/>
                </a:solidFill>
              </a:rPr>
              <a:t>Lessened time, effort and expense to complete the design in 		steps 6 - 9  (per advances in design technology)</a:t>
            </a:r>
          </a:p>
          <a:p>
            <a:endParaRPr lang="en-US" dirty="0">
              <a:solidFill>
                <a:srgbClr val="FF0000"/>
              </a:solidFill>
            </a:endParaRPr>
          </a:p>
          <a:p>
            <a:endParaRPr lang="en-US" dirty="0">
              <a:solidFill>
                <a:srgbClr val="FF0000"/>
              </a:solidFill>
            </a:endParaRPr>
          </a:p>
          <a:p>
            <a:endParaRPr lang="en-US" dirty="0"/>
          </a:p>
          <a:p>
            <a:endParaRPr lang="en-US" dirty="0"/>
          </a:p>
          <a:p>
            <a:endParaRPr lang="en-US" dirty="0"/>
          </a:p>
          <a:p>
            <a:endParaRPr lang="en-US" dirty="0"/>
          </a:p>
          <a:p>
            <a:endParaRPr lang="en-US" dirty="0"/>
          </a:p>
          <a:p>
            <a:endParaRPr lang="en-US" dirty="0"/>
          </a:p>
          <a:p>
            <a:pPr marL="0" indent="0">
              <a:buFont typeface="Arial" panose="020B0604020202020204" pitchFamily="34" charset="0"/>
              <a:buNone/>
            </a:pPr>
            <a:r>
              <a:rPr lang="en-US" sz="2400" dirty="0">
                <a:solidFill>
                  <a:schemeClr val="bg1"/>
                </a:solidFill>
              </a:rPr>
              <a:t>Greater effort to engage stakeholders, test and evaluate design effects and apply complex decision processes involving trade-offs (steps 1 – 8)</a:t>
            </a:r>
          </a:p>
          <a:p>
            <a:endParaRPr lang="en-US" dirty="0">
              <a:solidFill>
                <a:srgbClr val="FF0000"/>
              </a:solidFill>
            </a:endParaRP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837096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502920" y="329184"/>
            <a:ext cx="8229599" cy="990599"/>
          </a:xfrm>
        </p:spPr>
        <p:txBody>
          <a:bodyPr>
            <a:noAutofit/>
          </a:bodyPr>
          <a:lstStyle/>
          <a:p>
            <a:r>
              <a:rPr lang="en-US" sz="4000" dirty="0" smtClean="0"/>
              <a:t>Geometric design is much less labor and time intensive</a:t>
            </a:r>
            <a:endParaRPr lang="en-US" sz="4000" dirty="0"/>
          </a:p>
        </p:txBody>
      </p:sp>
      <p:sp>
        <p:nvSpPr>
          <p:cNvPr id="4" name="Text Placeholder 3"/>
          <p:cNvSpPr>
            <a:spLocks noGrp="1"/>
          </p:cNvSpPr>
          <p:nvPr>
            <p:ph type="body" sz="half" idx="2"/>
          </p:nvPr>
        </p:nvSpPr>
        <p:spPr/>
        <p:txBody>
          <a:bodyPr/>
          <a:lstStyle/>
          <a:p>
            <a:r>
              <a:rPr lang="en-US" sz="2800" dirty="0" smtClean="0"/>
              <a:t>Advanced computer aided design technologies enable </a:t>
            </a:r>
          </a:p>
          <a:p>
            <a:pPr marL="285750" indent="-285750">
              <a:buFont typeface="Arial" panose="020B0604020202020204" pitchFamily="34" charset="0"/>
              <a:buChar char="•"/>
            </a:pPr>
            <a:r>
              <a:rPr lang="en-US" sz="2800" dirty="0" smtClean="0"/>
              <a:t>Rapid testing of alternative design solutions</a:t>
            </a:r>
          </a:p>
          <a:p>
            <a:pPr marL="285750" indent="-285750">
              <a:buFont typeface="Arial" panose="020B0604020202020204" pitchFamily="34" charset="0"/>
              <a:buChar char="•"/>
            </a:pPr>
            <a:r>
              <a:rPr lang="en-US" sz="2800" dirty="0" smtClean="0"/>
              <a:t>Quality control</a:t>
            </a:r>
          </a:p>
          <a:p>
            <a:pPr marL="285750" indent="-285750">
              <a:buFont typeface="Arial" panose="020B0604020202020204" pitchFamily="34" charset="0"/>
              <a:buChar char="•"/>
            </a:pPr>
            <a:r>
              <a:rPr lang="en-US" sz="2800" dirty="0" smtClean="0"/>
              <a:t>Constructability reviews</a:t>
            </a:r>
          </a:p>
          <a:p>
            <a:pPr marL="285750" indent="-285750">
              <a:buFont typeface="Arial" panose="020B0604020202020204" pitchFamily="34" charset="0"/>
              <a:buChar char="•"/>
            </a:pPr>
            <a:r>
              <a:rPr lang="en-US" sz="2800" dirty="0" smtClean="0"/>
              <a:t>Cost estimating</a:t>
            </a:r>
          </a:p>
          <a:p>
            <a:endParaRPr lang="en-US" dirty="0"/>
          </a:p>
        </p:txBody>
      </p:sp>
      <p:pic>
        <p:nvPicPr>
          <p:cNvPr id="6" name="Picture 4" descr="No_1"/>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t="13903" b="13903"/>
          <a:stretch>
            <a:fillRect/>
          </a:stretch>
        </p:blipFill>
        <p:spPr bwMode="auto">
          <a:xfrm>
            <a:off x="246888" y="1676399"/>
            <a:ext cx="4210812" cy="449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45709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1500" y="210312"/>
            <a:ext cx="8229599" cy="990599"/>
          </a:xfrm>
        </p:spPr>
        <p:txBody>
          <a:bodyPr>
            <a:noAutofit/>
          </a:bodyPr>
          <a:lstStyle/>
          <a:p>
            <a:r>
              <a:rPr lang="en-US" sz="3200" dirty="0"/>
              <a:t>Recommendations for revised approach to geometric design </a:t>
            </a:r>
            <a:r>
              <a:rPr lang="en-US" sz="3200" dirty="0" smtClean="0"/>
              <a:t>criteria for roads on new alignment</a:t>
            </a:r>
            <a:r>
              <a:rPr lang="en-US" sz="3200" dirty="0"/>
              <a:t/>
            </a:r>
            <a:br>
              <a:rPr lang="en-US" sz="3200" dirty="0"/>
            </a:br>
            <a:endParaRPr lang="en-US" sz="3200" dirty="0"/>
          </a:p>
        </p:txBody>
      </p:sp>
      <p:sp>
        <p:nvSpPr>
          <p:cNvPr id="3" name="Text Placeholder 2"/>
          <p:cNvSpPr>
            <a:spLocks noGrp="1"/>
          </p:cNvSpPr>
          <p:nvPr>
            <p:ph type="body" sz="half" idx="2"/>
          </p:nvPr>
        </p:nvSpPr>
        <p:spPr>
          <a:xfrm>
            <a:off x="4686300" y="1676400"/>
            <a:ext cx="3976436" cy="4787900"/>
          </a:xfrm>
        </p:spPr>
        <p:txBody>
          <a:bodyPr>
            <a:normAutofit/>
          </a:bodyPr>
          <a:lstStyle/>
          <a:p>
            <a:pPr marL="285750" indent="-285750">
              <a:buFont typeface="Arial" panose="020B0604020202020204" pitchFamily="34" charset="0"/>
              <a:buChar char="•"/>
            </a:pPr>
            <a:r>
              <a:rPr lang="en-US" sz="2400" dirty="0" smtClean="0"/>
              <a:t>Established dimensional criteria are still needed for roads on new alignment and </a:t>
            </a:r>
            <a:r>
              <a:rPr lang="en-US" sz="2400" dirty="0"/>
              <a:t>n</a:t>
            </a:r>
            <a:r>
              <a:rPr lang="en-US" sz="2400" dirty="0" smtClean="0"/>
              <a:t>ew </a:t>
            </a:r>
            <a:r>
              <a:rPr lang="en-US" sz="2400" dirty="0"/>
              <a:t>r</a:t>
            </a:r>
            <a:r>
              <a:rPr lang="en-US" sz="2400" dirty="0" smtClean="0"/>
              <a:t>oads </a:t>
            </a:r>
            <a:r>
              <a:rPr lang="en-US" sz="2400" dirty="0" smtClean="0"/>
              <a:t>on </a:t>
            </a:r>
            <a:r>
              <a:rPr lang="en-US" sz="2400" dirty="0" smtClean="0"/>
              <a:t>existing R/W</a:t>
            </a:r>
          </a:p>
          <a:p>
            <a:pPr marL="285750" indent="-285750">
              <a:buFont typeface="Arial" panose="020B0604020202020204" pitchFamily="34" charset="0"/>
              <a:buChar char="•"/>
            </a:pPr>
            <a:r>
              <a:rPr lang="en-US" sz="2400" dirty="0" smtClean="0"/>
              <a:t>AASHTO criteria in need of improvement</a:t>
            </a:r>
          </a:p>
          <a:p>
            <a:pPr marL="742950" lvl="1" indent="-285750">
              <a:buFont typeface="Arial" panose="020B0604020202020204" pitchFamily="34" charset="0"/>
              <a:buChar char="•"/>
            </a:pPr>
            <a:r>
              <a:rPr lang="en-US" sz="2000" dirty="0" smtClean="0">
                <a:solidFill>
                  <a:schemeClr val="bg1"/>
                </a:solidFill>
              </a:rPr>
              <a:t>Sight Distance</a:t>
            </a:r>
          </a:p>
          <a:p>
            <a:pPr marL="742950" lvl="1" indent="-285750">
              <a:buFont typeface="Arial" panose="020B0604020202020204" pitchFamily="34" charset="0"/>
              <a:buChar char="•"/>
            </a:pPr>
            <a:r>
              <a:rPr lang="en-US" sz="2000" dirty="0" smtClean="0">
                <a:solidFill>
                  <a:schemeClr val="bg1"/>
                </a:solidFill>
              </a:rPr>
              <a:t>Horizontal Curvature</a:t>
            </a:r>
          </a:p>
          <a:p>
            <a:pPr marL="742950" lvl="1" indent="-285750">
              <a:buFont typeface="Arial" panose="020B0604020202020204" pitchFamily="34" charset="0"/>
              <a:buChar char="•"/>
            </a:pPr>
            <a:r>
              <a:rPr lang="en-US" sz="2000" dirty="0" smtClean="0">
                <a:solidFill>
                  <a:schemeClr val="bg1"/>
                </a:solidFill>
              </a:rPr>
              <a:t>Lane Widths</a:t>
            </a:r>
          </a:p>
          <a:p>
            <a:pPr marL="742950" lvl="1"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pic>
        <p:nvPicPr>
          <p:cNvPr id="5" name="Picture 3" descr="Clear zone curve"/>
          <p:cNvPicPr>
            <a:picLocks noGrp="1" noChangeAspect="1" noChangeArrowheads="1"/>
          </p:cNvPicPr>
          <p:nvPr>
            <p:ph type="pic" sz="quarter" idx="10"/>
          </p:nvPr>
        </p:nvPicPr>
        <p:blipFill>
          <a:blip r:embed="rId4"/>
          <a:srcRect t="5426" b="5426"/>
          <a:stretch>
            <a:fillRect/>
          </a:stretch>
        </p:blipFill>
        <p:spPr bwMode="auto">
          <a:xfrm>
            <a:off x="279399" y="1750568"/>
            <a:ext cx="4155281" cy="44323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8185935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1288" y="1554441"/>
            <a:ext cx="6203952" cy="4967879"/>
          </a:xfrm>
          <a:prstGeom prst="rect">
            <a:avLst/>
          </a:prstGeom>
        </p:spPr>
      </p:pic>
      <p:sp>
        <p:nvSpPr>
          <p:cNvPr id="4" name="Title 1"/>
          <p:cNvSpPr txBox="1">
            <a:spLocks/>
          </p:cNvSpPr>
          <p:nvPr/>
        </p:nvSpPr>
        <p:spPr>
          <a:xfrm>
            <a:off x="502920" y="246888"/>
            <a:ext cx="8385048" cy="99060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a:solidFill>
                  <a:schemeClr val="bg1"/>
                </a:solidFill>
                <a:latin typeface="+mj-lt"/>
                <a:ea typeface="+mj-ea"/>
                <a:cs typeface="Arial" panose="020B0604020202020204" pitchFamily="34" charset="0"/>
              </a:defRPr>
            </a:lvl1pPr>
          </a:lstStyle>
          <a:p>
            <a:r>
              <a:rPr lang="en-US" sz="4000" b="1" dirty="0"/>
              <a:t>Nominal vs. Substantive </a:t>
            </a:r>
            <a:r>
              <a:rPr lang="en-US" sz="4000" b="1" dirty="0" smtClean="0"/>
              <a:t>Safety – The conundrum of geometric design criteria</a:t>
            </a:r>
            <a:endParaRPr lang="en-US" sz="4000" b="1" dirty="0"/>
          </a:p>
        </p:txBody>
      </p:sp>
    </p:spTree>
    <p:extLst>
      <p:ext uri="{BB962C8B-B14F-4D97-AF65-F5344CB8AC3E}">
        <p14:creationId xmlns:p14="http://schemas.microsoft.com/office/powerpoint/2010/main" val="4197322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457200" y="347472"/>
            <a:ext cx="8458200" cy="990599"/>
          </a:xfrm>
        </p:spPr>
        <p:txBody>
          <a:bodyPr>
            <a:noAutofit/>
          </a:bodyPr>
          <a:lstStyle/>
          <a:p>
            <a:r>
              <a:rPr lang="en-US" sz="3200" dirty="0" smtClean="0">
                <a:solidFill>
                  <a:schemeClr val="bg1"/>
                </a:solidFill>
              </a:rPr>
              <a:t>Geometric design criteria for new roads should reflect cost-effectiveness principles and be more ‘context sensitive’</a:t>
            </a:r>
            <a:endParaRPr lang="en-US" sz="3200" dirty="0">
              <a:solidFill>
                <a:schemeClr val="bg1"/>
              </a:solidFill>
            </a:endParaRPr>
          </a:p>
        </p:txBody>
      </p:sp>
      <p:sp>
        <p:nvSpPr>
          <p:cNvPr id="7" name="Content Placeholder 6"/>
          <p:cNvSpPr>
            <a:spLocks noGrp="1"/>
          </p:cNvSpPr>
          <p:nvPr>
            <p:ph sz="half" idx="2"/>
          </p:nvPr>
        </p:nvSpPr>
        <p:spPr>
          <a:xfrm>
            <a:off x="457200" y="1956816"/>
            <a:ext cx="8229600" cy="3891534"/>
          </a:xfrm>
        </p:spPr>
        <p:txBody>
          <a:bodyPr>
            <a:normAutofit fontScale="92500" lnSpcReduction="10000"/>
          </a:bodyPr>
          <a:lstStyle/>
          <a:p>
            <a:pPr marL="342900" indent="-342900">
              <a:buFont typeface="Arial" panose="020B0604020202020204" pitchFamily="34" charset="0"/>
              <a:buChar char="•"/>
            </a:pPr>
            <a:r>
              <a:rPr lang="en-US" sz="3600" dirty="0" smtClean="0">
                <a:solidFill>
                  <a:schemeClr val="bg1"/>
                </a:solidFill>
              </a:rPr>
              <a:t>Functional models require a new look</a:t>
            </a:r>
          </a:p>
          <a:p>
            <a:pPr marL="342900" indent="-342900">
              <a:buFont typeface="Arial" panose="020B0604020202020204" pitchFamily="34" charset="0"/>
              <a:buChar char="•"/>
            </a:pPr>
            <a:r>
              <a:rPr lang="en-US" sz="3600" dirty="0" smtClean="0">
                <a:solidFill>
                  <a:schemeClr val="bg1"/>
                </a:solidFill>
              </a:rPr>
              <a:t>Models may need to vary by road type and context</a:t>
            </a:r>
          </a:p>
          <a:p>
            <a:pPr marL="342900" indent="-342900">
              <a:buFont typeface="Arial" panose="020B0604020202020204" pitchFamily="34" charset="0"/>
              <a:buChar char="•"/>
            </a:pPr>
            <a:r>
              <a:rPr lang="en-US" sz="3600" dirty="0" smtClean="0">
                <a:solidFill>
                  <a:schemeClr val="bg1"/>
                </a:solidFill>
              </a:rPr>
              <a:t>Criteria should include traffic volume (relative safety risk)</a:t>
            </a:r>
          </a:p>
          <a:p>
            <a:pPr marL="342900" indent="-342900">
              <a:buFont typeface="Arial" panose="020B0604020202020204" pitchFamily="34" charset="0"/>
              <a:buChar char="•"/>
            </a:pPr>
            <a:r>
              <a:rPr lang="en-US" sz="3600" dirty="0" smtClean="0">
                <a:solidFill>
                  <a:schemeClr val="bg1"/>
                </a:solidFill>
              </a:rPr>
              <a:t>Criteria should incorporate known safety relationships</a:t>
            </a:r>
          </a:p>
          <a:p>
            <a:pPr marL="342900" indent="-342900">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21017096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492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001957" y="5939868"/>
            <a:ext cx="809389" cy="276999"/>
          </a:xfrm>
          <a:prstGeom prst="rect">
            <a:avLst/>
          </a:prstGeom>
          <a:noFill/>
        </p:spPr>
        <p:txBody>
          <a:bodyPr wrap="none" rtlCol="0">
            <a:spAutoFit/>
          </a:bodyPr>
          <a:lstStyle/>
          <a:p>
            <a:r>
              <a:rPr lang="en-US" sz="1200" dirty="0"/>
              <a:t>Figure 5-1</a:t>
            </a:r>
          </a:p>
        </p:txBody>
      </p:sp>
      <p:sp>
        <p:nvSpPr>
          <p:cNvPr id="6" name="Title 1"/>
          <p:cNvSpPr>
            <a:spLocks noGrp="1"/>
          </p:cNvSpPr>
          <p:nvPr>
            <p:ph type="title"/>
          </p:nvPr>
        </p:nvSpPr>
        <p:spPr>
          <a:xfrm>
            <a:off x="201706" y="177052"/>
            <a:ext cx="8364070" cy="990601"/>
          </a:xfrm>
        </p:spPr>
        <p:txBody>
          <a:bodyPr>
            <a:noAutofit/>
          </a:bodyPr>
          <a:lstStyle/>
          <a:p>
            <a:r>
              <a:rPr lang="en-US" sz="6000" b="1" dirty="0"/>
              <a:t>Introduction</a:t>
            </a:r>
            <a:br>
              <a:rPr lang="en-US" sz="6000" b="1" dirty="0"/>
            </a:br>
            <a:r>
              <a:rPr lang="en-US" sz="6000" b="1" dirty="0"/>
              <a:t>NCHRP 15-47</a:t>
            </a:r>
            <a:endParaRPr lang="en-US" sz="6000" b="1" i="1" dirty="0"/>
          </a:p>
        </p:txBody>
      </p:sp>
      <p:sp>
        <p:nvSpPr>
          <p:cNvPr id="11" name="Content Placeholder 2"/>
          <p:cNvSpPr txBox="1">
            <a:spLocks/>
          </p:cNvSpPr>
          <p:nvPr/>
        </p:nvSpPr>
        <p:spPr>
          <a:xfrm>
            <a:off x="201706" y="1698155"/>
            <a:ext cx="8565776" cy="731412"/>
          </a:xfrm>
          <a:prstGeom prst="rect">
            <a:avLst/>
          </a:prstGeom>
        </p:spPr>
        <p:txBody>
          <a:bodyPr vert="horz" lIns="0" tIns="0" rIns="0" bIns="0" rtlCol="0">
            <a:normAutofit/>
          </a:bodyPr>
          <a:lstStyle>
            <a:lvl1pPr marL="171450" indent="-171450" algn="l" defTabSz="914400" rtl="0" eaLnBrk="1" latinLnBrk="0" hangingPunct="1">
              <a:lnSpc>
                <a:spcPct val="100000"/>
              </a:lnSpc>
              <a:spcBef>
                <a:spcPts val="600"/>
              </a:spcBef>
              <a:spcAft>
                <a:spcPts val="600"/>
              </a:spcAft>
              <a:buFont typeface="Arial" panose="020B0604020202020204" pitchFamily="34" charset="0"/>
              <a:buChar char="•"/>
              <a:defRPr sz="2000" kern="1200">
                <a:solidFill>
                  <a:srgbClr val="4D4D4D"/>
                </a:solidFill>
                <a:latin typeface="+mn-lt"/>
                <a:ea typeface="+mn-ea"/>
                <a:cs typeface="Arial" panose="020B0604020202020204" pitchFamily="34" charset="0"/>
              </a:defRPr>
            </a:lvl1pPr>
            <a:lvl2pPr marL="569913" indent="-280988" algn="l" defTabSz="914400" rtl="0" eaLnBrk="1" latinLnBrk="0" hangingPunct="1">
              <a:lnSpc>
                <a:spcPct val="100000"/>
              </a:lnSpc>
              <a:spcBef>
                <a:spcPts val="600"/>
              </a:spcBef>
              <a:spcAft>
                <a:spcPts val="600"/>
              </a:spcAft>
              <a:buFont typeface="Calibri Light" panose="020F0302020204030204" pitchFamily="34" charset="0"/>
              <a:buChar char="–"/>
              <a:defRPr sz="1800" kern="1200">
                <a:solidFill>
                  <a:srgbClr val="4D4D4D"/>
                </a:solidFill>
                <a:latin typeface="+mn-lt"/>
                <a:ea typeface="+mn-ea"/>
                <a:cs typeface="Arial" panose="020B0604020202020204" pitchFamily="34" charset="0"/>
              </a:defRPr>
            </a:lvl2pPr>
            <a:lvl3pPr marL="860425" indent="-173038" algn="l" defTabSz="914400" rtl="0" eaLnBrk="1" latinLnBrk="0" hangingPunct="1">
              <a:lnSpc>
                <a:spcPct val="100000"/>
              </a:lnSpc>
              <a:spcBef>
                <a:spcPts val="600"/>
              </a:spcBef>
              <a:spcAft>
                <a:spcPts val="600"/>
              </a:spcAft>
              <a:buFont typeface="Arial" panose="020B0604020202020204" pitchFamily="34" charset="0"/>
              <a:buChar char="•"/>
              <a:defRPr sz="1600" kern="1200">
                <a:solidFill>
                  <a:srgbClr val="4D4D4D"/>
                </a:solidFill>
                <a:latin typeface="+mn-lt"/>
                <a:ea typeface="+mn-ea"/>
                <a:cs typeface="Arial" panose="020B0604020202020204" pitchFamily="34" charset="0"/>
              </a:defRPr>
            </a:lvl3pPr>
            <a:lvl4pPr marL="1141413" indent="-173038" algn="l" defTabSz="914400" rtl="0" eaLnBrk="1" latinLnBrk="0" hangingPunct="1">
              <a:lnSpc>
                <a:spcPct val="100000"/>
              </a:lnSpc>
              <a:spcBef>
                <a:spcPts val="600"/>
              </a:spcBef>
              <a:spcAft>
                <a:spcPts val="600"/>
              </a:spcAft>
              <a:buFont typeface="Arial" panose="020B0604020202020204" pitchFamily="34" charset="0"/>
              <a:buChar char="•"/>
              <a:defRPr sz="1400" kern="1200">
                <a:solidFill>
                  <a:srgbClr val="4D4D4D"/>
                </a:solidFill>
                <a:latin typeface="+mn-lt"/>
                <a:ea typeface="+mn-ea"/>
                <a:cs typeface="Arial" panose="020B0604020202020204" pitchFamily="34" charset="0"/>
              </a:defRPr>
            </a:lvl4pPr>
            <a:lvl5pPr marL="1484313" indent="-225425" algn="l" defTabSz="914400" rtl="0" eaLnBrk="1" latinLnBrk="0" hangingPunct="1">
              <a:lnSpc>
                <a:spcPct val="100000"/>
              </a:lnSpc>
              <a:spcBef>
                <a:spcPts val="600"/>
              </a:spcBef>
              <a:spcAft>
                <a:spcPts val="600"/>
              </a:spcAft>
              <a:buFont typeface="Arial" panose="020B0604020202020204" pitchFamily="34" charset="0"/>
              <a:buChar char="•"/>
              <a:defRPr sz="1400" kern="1200">
                <a:solidFill>
                  <a:srgbClr val="4D4D4D"/>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a:solidFill>
                  <a:schemeClr val="bg1"/>
                </a:solidFill>
              </a:rPr>
              <a:t>An Improved Geometric Design Process</a:t>
            </a:r>
          </a:p>
          <a:p>
            <a:pPr marL="0" indent="0">
              <a:buFont typeface="Arial" panose="020B0604020202020204" pitchFamily="34" charset="0"/>
              <a:buNone/>
            </a:pPr>
            <a:endParaRPr lang="en-US" sz="4000" dirty="0">
              <a:solidFill>
                <a:schemeClr val="bg1"/>
              </a:solidFill>
            </a:endParaRPr>
          </a:p>
          <a:p>
            <a:pPr marL="0" indent="0">
              <a:buFont typeface="Arial" panose="020B0604020202020204" pitchFamily="34" charset="0"/>
              <a:buNone/>
            </a:pPr>
            <a:endParaRPr lang="en-US" sz="4000" dirty="0">
              <a:solidFill>
                <a:schemeClr val="bg1"/>
              </a:solidFill>
            </a:endParaRPr>
          </a:p>
          <a:p>
            <a:pPr marL="0" indent="0">
              <a:buFont typeface="Arial" panose="020B0604020202020204" pitchFamily="34" charset="0"/>
              <a:buNone/>
            </a:pPr>
            <a:endParaRPr lang="en-US" sz="4000" dirty="0">
              <a:solidFill>
                <a:schemeClr val="bg1"/>
              </a:solidFill>
            </a:endParaRPr>
          </a:p>
          <a:p>
            <a:endParaRPr lang="en-US" dirty="0">
              <a:solidFill>
                <a:schemeClr val="bg1"/>
              </a:solidFill>
            </a:endParaRPr>
          </a:p>
          <a:p>
            <a:pPr marL="1587" indent="0">
              <a:buFont typeface="Arial" panose="020B0604020202020204" pitchFamily="34" charset="0"/>
              <a:buNone/>
            </a:pPr>
            <a:endParaRPr lang="en-US" dirty="0">
              <a:solidFill>
                <a:schemeClr val="bg1"/>
              </a:solidFill>
            </a:endParaRPr>
          </a:p>
        </p:txBody>
      </p:sp>
      <p:sp>
        <p:nvSpPr>
          <p:cNvPr id="3" name="Rectangle 2"/>
          <p:cNvSpPr>
            <a:spLocks noChangeArrowheads="1"/>
          </p:cNvSpPr>
          <p:nvPr/>
        </p:nvSpPr>
        <p:spPr bwMode="auto">
          <a:xfrm>
            <a:off x="0" y="2385049"/>
            <a:ext cx="9144000" cy="363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en-US" altLang="en-US" sz="2300" b="0" i="0" u="none" strike="noStrike" cap="none" normalizeH="0" baseline="0" dirty="0">
                <a:ln>
                  <a:no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The recommended geometric design process reflects an understanding of: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300" b="0" i="0" u="none" strike="noStrike" cap="none" normalizeH="0" baseline="0" dirty="0">
                <a:ln>
                  <a:no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History of highway design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300" b="0" i="0" u="none" strike="noStrike" cap="none" normalizeH="0" baseline="0" dirty="0">
                <a:ln>
                  <a:no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Growth in knowledge of design effects on </a:t>
            </a:r>
            <a:r>
              <a:rPr kumimoji="0" lang="en-US" altLang="en-US" sz="2300" b="0" i="0" u="none" strike="noStrike" cap="none" normalizeH="0" baseline="0" dirty="0">
                <a:ln>
                  <a:noFill/>
                </a:ln>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rPr>
              <a:t>roadway performance</a:t>
            </a:r>
            <a:r>
              <a:rPr kumimoji="0" lang="en-US" altLang="en-US" sz="2300" b="0" i="0" u="none" strike="noStrike" cap="none" normalizeH="0" baseline="0" dirty="0">
                <a:ln>
                  <a:no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300" b="0" i="0" u="none" strike="noStrike" cap="none" normalizeH="0" baseline="0" dirty="0">
                <a:ln>
                  <a:no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Changes in emphasis and importance of road design and </a:t>
            </a:r>
            <a:r>
              <a:rPr kumimoji="0" lang="en-US" altLang="en-US" sz="2300" b="0" i="0" u="none" strike="noStrike" cap="none" normalizeH="0" baseline="0" dirty="0">
                <a:ln>
                  <a:noFill/>
                </a:ln>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rPr>
              <a:t>all road users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300" b="0" i="0" u="none" strike="noStrike" cap="none" normalizeH="0" baseline="0" dirty="0">
                <a:ln>
                  <a:noFill/>
                </a:ln>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rPr>
              <a:t>Legal framework </a:t>
            </a:r>
            <a:r>
              <a:rPr kumimoji="0" lang="en-US" altLang="en-US" sz="2300" b="0" i="0" u="none" strike="noStrike" cap="none" normalizeH="0" baseline="0" dirty="0">
                <a:ln>
                  <a:no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that shapes implementation of public infrastructure,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300" b="0" i="0" u="none" strike="noStrike" cap="none" normalizeH="0" baseline="0" dirty="0">
                <a:ln>
                  <a:noFill/>
                </a:ln>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rPr>
              <a:t>Advances in technology </a:t>
            </a:r>
            <a:r>
              <a:rPr kumimoji="0" lang="en-US" altLang="en-US" sz="2300" b="0" i="0" u="none" strike="noStrike" cap="none" normalizeH="0" baseline="0" dirty="0">
                <a:ln>
                  <a:no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that facilitate roadway design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300" b="0" i="0" u="none" strike="noStrike" cap="none" normalizeH="0" baseline="0" dirty="0">
                <a:ln>
                  <a:no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Growing and seemingly permanent condition of </a:t>
            </a:r>
            <a:r>
              <a:rPr kumimoji="0" lang="en-US" altLang="en-US" sz="2300" b="0" i="0" u="none" strike="noStrike" cap="none" normalizeH="0" baseline="0" dirty="0">
                <a:ln>
                  <a:noFill/>
                </a:ln>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rPr>
              <a:t>limited resources </a:t>
            </a:r>
            <a:r>
              <a:rPr kumimoji="0" lang="en-US" altLang="en-US" sz="2300" b="0" i="0" u="none" strike="noStrike" cap="none" normalizeH="0" baseline="0" dirty="0">
                <a:ln>
                  <a:no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for </a:t>
            </a:r>
          </a:p>
          <a:p>
            <a:pPr marL="742950" lvl="1" indent="-285750" eaLnBrk="0" fontAlgn="base" hangingPunct="0">
              <a:spcBef>
                <a:spcPct val="0"/>
              </a:spcBef>
              <a:spcAft>
                <a:spcPct val="0"/>
              </a:spcAft>
              <a:buFont typeface="Arial" panose="020B0604020202020204" pitchFamily="34" charset="0"/>
              <a:buChar char="•"/>
            </a:pPr>
            <a:r>
              <a:rPr kumimoji="0" lang="en-US" altLang="en-US" sz="2300" b="0" i="0" u="none" strike="noStrike" cap="none" normalizeH="0" baseline="0" dirty="0">
                <a:ln>
                  <a:no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Construction</a:t>
            </a:r>
          </a:p>
          <a:p>
            <a:pPr marL="742950" lvl="1" indent="-285750" eaLnBrk="0" fontAlgn="base" hangingPunct="0">
              <a:spcBef>
                <a:spcPct val="0"/>
              </a:spcBef>
              <a:spcAft>
                <a:spcPct val="0"/>
              </a:spcAft>
              <a:buFont typeface="Arial" panose="020B0604020202020204" pitchFamily="34" charset="0"/>
              <a:buChar char="•"/>
            </a:pPr>
            <a:r>
              <a:rPr kumimoji="0" lang="en-US" altLang="en-US" sz="2300" b="0" i="0" u="none" strike="noStrike" cap="none" normalizeH="0" baseline="0" dirty="0">
                <a:ln>
                  <a:no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Operation</a:t>
            </a:r>
          </a:p>
          <a:p>
            <a:pPr marL="742950" lvl="1" indent="-285750" eaLnBrk="0" fontAlgn="base" hangingPunct="0">
              <a:spcBef>
                <a:spcPct val="0"/>
              </a:spcBef>
              <a:spcAft>
                <a:spcPct val="0"/>
              </a:spcAft>
              <a:buFont typeface="Arial" panose="020B0604020202020204" pitchFamily="34" charset="0"/>
              <a:buChar char="•"/>
            </a:pPr>
            <a:r>
              <a:rPr kumimoji="0" lang="en-US" altLang="en-US" sz="2300" b="0" i="0" u="none" strike="noStrike" cap="none" normalizeH="0" baseline="0" dirty="0">
                <a:ln>
                  <a:noFill/>
                </a:ln>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Maintenance of roads </a:t>
            </a:r>
            <a:endParaRPr kumimoji="0" lang="en-US" altLang="en-US" sz="2300" b="0" i="0" u="none" strike="noStrike" cap="none" normalizeH="0" baseline="0" dirty="0">
              <a:ln>
                <a:noFill/>
              </a:ln>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408765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9778" name="Rectangle 2"/>
          <p:cNvSpPr>
            <a:spLocks noGrp="1" noChangeArrowheads="1"/>
          </p:cNvSpPr>
          <p:nvPr>
            <p:ph type="title"/>
          </p:nvPr>
        </p:nvSpPr>
        <p:spPr/>
        <p:txBody>
          <a:bodyPr>
            <a:normAutofit/>
          </a:bodyPr>
          <a:lstStyle/>
          <a:p>
            <a:pPr eaLnBrk="1" hangingPunct="1">
              <a:defRPr/>
            </a:pPr>
            <a:r>
              <a:rPr lang="en-US" sz="3600" dirty="0" smtClean="0">
                <a:solidFill>
                  <a:schemeClr val="tx1"/>
                </a:solidFill>
              </a:rPr>
              <a:t>The AASHTO </a:t>
            </a:r>
            <a:r>
              <a:rPr lang="en-US" sz="3600" dirty="0" smtClean="0">
                <a:solidFill>
                  <a:schemeClr val="tx1"/>
                </a:solidFill>
              </a:rPr>
              <a:t>horizontal curve design </a:t>
            </a:r>
            <a:r>
              <a:rPr lang="en-US" sz="3600" dirty="0" smtClean="0">
                <a:solidFill>
                  <a:schemeClr val="tx1"/>
                </a:solidFill>
              </a:rPr>
              <a:t>model</a:t>
            </a:r>
            <a:endParaRPr lang="en-US" sz="3600" dirty="0" smtClean="0">
              <a:solidFill>
                <a:schemeClr val="tx1"/>
              </a:solidFill>
            </a:endParaRPr>
          </a:p>
        </p:txBody>
      </p:sp>
      <p:sp>
        <p:nvSpPr>
          <p:cNvPr id="459779" name="Rectangle 3"/>
          <p:cNvSpPr>
            <a:spLocks noGrp="1" noChangeArrowheads="1"/>
          </p:cNvSpPr>
          <p:nvPr>
            <p:ph type="body" sz="half" idx="1"/>
          </p:nvPr>
        </p:nvSpPr>
        <p:spPr>
          <a:xfrm>
            <a:off x="1143000" y="1676400"/>
            <a:ext cx="3314700" cy="2520696"/>
          </a:xfrm>
        </p:spPr>
        <p:txBody>
          <a:bodyPr>
            <a:normAutofit fontScale="85000" lnSpcReduction="20000"/>
          </a:bodyPr>
          <a:lstStyle/>
          <a:p>
            <a:pPr eaLnBrk="1" hangingPunct="1">
              <a:buFontTx/>
              <a:buNone/>
              <a:defRPr/>
            </a:pPr>
            <a:r>
              <a:rPr lang="en-US" sz="4400" dirty="0" smtClean="0">
                <a:solidFill>
                  <a:srgbClr val="0070C0"/>
                </a:solidFill>
              </a:rPr>
              <a:t>e + f = V</a:t>
            </a:r>
            <a:r>
              <a:rPr lang="en-US" sz="4400" b="1" baseline="30000" dirty="0" smtClean="0">
                <a:solidFill>
                  <a:srgbClr val="0070C0"/>
                </a:solidFill>
              </a:rPr>
              <a:t>2 </a:t>
            </a:r>
            <a:r>
              <a:rPr lang="en-US" sz="4400" dirty="0" smtClean="0">
                <a:solidFill>
                  <a:srgbClr val="0070C0"/>
                </a:solidFill>
              </a:rPr>
              <a:t>/ 15R</a:t>
            </a:r>
          </a:p>
          <a:p>
            <a:pPr eaLnBrk="1" hangingPunct="1">
              <a:buFontTx/>
              <a:buNone/>
              <a:defRPr/>
            </a:pPr>
            <a:r>
              <a:rPr lang="en-US" sz="2400" dirty="0" smtClean="0"/>
              <a:t>where </a:t>
            </a:r>
            <a:endParaRPr lang="en-US" sz="2400" dirty="0" smtClean="0"/>
          </a:p>
          <a:p>
            <a:pPr eaLnBrk="1" hangingPunct="1">
              <a:buFontTx/>
              <a:buNone/>
              <a:defRPr/>
            </a:pPr>
            <a:r>
              <a:rPr lang="en-US" sz="2400" dirty="0" smtClean="0"/>
              <a:t>V = design speed (mph)</a:t>
            </a:r>
          </a:p>
          <a:p>
            <a:pPr eaLnBrk="1" hangingPunct="1">
              <a:buFontTx/>
              <a:buNone/>
              <a:defRPr/>
            </a:pPr>
            <a:r>
              <a:rPr lang="en-US" sz="2400" dirty="0" smtClean="0"/>
              <a:t>R = radius of curve (</a:t>
            </a:r>
            <a:r>
              <a:rPr lang="en-US" sz="2400" dirty="0" err="1" smtClean="0"/>
              <a:t>ft</a:t>
            </a:r>
            <a:r>
              <a:rPr lang="en-US" sz="2400" dirty="0" smtClean="0"/>
              <a:t>)</a:t>
            </a:r>
          </a:p>
          <a:p>
            <a:pPr eaLnBrk="1" hangingPunct="1">
              <a:buFontTx/>
              <a:buNone/>
              <a:defRPr/>
            </a:pPr>
            <a:r>
              <a:rPr lang="en-US" sz="2400" dirty="0" smtClean="0"/>
              <a:t>e = </a:t>
            </a:r>
            <a:r>
              <a:rPr lang="en-US" sz="2400" dirty="0" err="1" smtClean="0"/>
              <a:t>superelevation</a:t>
            </a:r>
            <a:endParaRPr lang="en-US" sz="2400" dirty="0" smtClean="0"/>
          </a:p>
          <a:p>
            <a:pPr eaLnBrk="1" hangingPunct="1">
              <a:buFontTx/>
              <a:buNone/>
              <a:defRPr/>
            </a:pPr>
            <a:r>
              <a:rPr lang="en-US" sz="2400" dirty="0" smtClean="0"/>
              <a:t>f = design side friction </a:t>
            </a:r>
          </a:p>
        </p:txBody>
      </p:sp>
      <p:sp>
        <p:nvSpPr>
          <p:cNvPr id="459780" name="Rectangle 4"/>
          <p:cNvSpPr>
            <a:spLocks noGrp="1" noChangeArrowheads="1"/>
          </p:cNvSpPr>
          <p:nvPr>
            <p:ph type="body" sz="half" idx="2"/>
          </p:nvPr>
        </p:nvSpPr>
        <p:spPr>
          <a:xfrm>
            <a:off x="4689475" y="1885950"/>
            <a:ext cx="3852863" cy="4449763"/>
          </a:xfrm>
        </p:spPr>
        <p:txBody>
          <a:bodyPr/>
          <a:lstStyle/>
          <a:p>
            <a:pPr algn="ctr" eaLnBrk="1" hangingPunct="1">
              <a:buFontTx/>
              <a:buNone/>
              <a:defRPr/>
            </a:pPr>
            <a:r>
              <a:rPr lang="en-US" sz="2000" b="1" u="sng" dirty="0" smtClean="0"/>
              <a:t>AASHTO Design Assumptions</a:t>
            </a:r>
          </a:p>
          <a:p>
            <a:pPr eaLnBrk="1" hangingPunct="1">
              <a:defRPr/>
            </a:pPr>
            <a:r>
              <a:rPr lang="en-US" sz="2000" b="1" dirty="0" smtClean="0"/>
              <a:t>Passenger car </a:t>
            </a:r>
            <a:r>
              <a:rPr lang="en-US" sz="2000" dirty="0" smtClean="0"/>
              <a:t>tracks the  curve as a point mass</a:t>
            </a:r>
          </a:p>
          <a:p>
            <a:pPr eaLnBrk="1" hangingPunct="1">
              <a:defRPr/>
            </a:pPr>
            <a:r>
              <a:rPr lang="en-US" sz="2000" dirty="0" smtClean="0"/>
              <a:t>Passenger car operates at constant design speed through </a:t>
            </a:r>
            <a:r>
              <a:rPr lang="en-US" sz="2000" dirty="0" smtClean="0"/>
              <a:t>curve</a:t>
            </a:r>
          </a:p>
          <a:p>
            <a:pPr eaLnBrk="1" hangingPunct="1">
              <a:defRPr/>
            </a:pPr>
            <a:r>
              <a:rPr lang="en-US" sz="2000" b="1" dirty="0" smtClean="0"/>
              <a:t>‘f’ values reflect driver comfort</a:t>
            </a:r>
            <a:endParaRPr lang="en-US" sz="2000" b="1" dirty="0" smtClean="0"/>
          </a:p>
          <a:p>
            <a:pPr eaLnBrk="1" hangingPunct="1">
              <a:defRPr/>
            </a:pPr>
            <a:r>
              <a:rPr lang="en-US" sz="2000" dirty="0" smtClean="0"/>
              <a:t>Curve design should </a:t>
            </a:r>
            <a:r>
              <a:rPr lang="en-US" sz="2000" b="1" dirty="0" smtClean="0"/>
              <a:t>avoid loss of control due to skidding </a:t>
            </a:r>
            <a:r>
              <a:rPr lang="en-US" sz="2000" dirty="0" smtClean="0"/>
              <a:t>(i.e., during cornering)</a:t>
            </a:r>
          </a:p>
          <a:p>
            <a:pPr eaLnBrk="1" hangingPunct="1">
              <a:defRPr/>
            </a:pPr>
            <a:r>
              <a:rPr lang="en-US" sz="2000" b="1" dirty="0" smtClean="0"/>
              <a:t>Applies to all functional classes and volume ranges</a:t>
            </a:r>
          </a:p>
        </p:txBody>
      </p:sp>
      <p:graphicFrame>
        <p:nvGraphicFramePr>
          <p:cNvPr id="5" name="Object 6"/>
          <p:cNvGraphicFramePr>
            <a:graphicFrameLocks noChangeAspect="1"/>
          </p:cNvGraphicFramePr>
          <p:nvPr>
            <p:extLst>
              <p:ext uri="{D42A27DB-BD31-4B8C-83A1-F6EECF244321}">
                <p14:modId xmlns:p14="http://schemas.microsoft.com/office/powerpoint/2010/main" val="2430977995"/>
              </p:ext>
            </p:extLst>
          </p:nvPr>
        </p:nvGraphicFramePr>
        <p:xfrm>
          <a:off x="1143000" y="4274820"/>
          <a:ext cx="2980944" cy="2235709"/>
        </p:xfrm>
        <a:graphic>
          <a:graphicData uri="http://schemas.openxmlformats.org/presentationml/2006/ole">
            <mc:AlternateContent xmlns:mc="http://schemas.openxmlformats.org/markup-compatibility/2006">
              <mc:Choice xmlns:v="urn:schemas-microsoft-com:vml" Requires="v">
                <p:oleObj spid="_x0000_s4103" name="Clip" r:id="rId4" imgW="7314286" imgH="5485714" progId="">
                  <p:embed/>
                </p:oleObj>
              </mc:Choice>
              <mc:Fallback>
                <p:oleObj name="Clip" r:id="rId4" imgW="7314286" imgH="548571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4274820"/>
                        <a:ext cx="2980944" cy="2235709"/>
                      </a:xfrm>
                      <a:prstGeom prst="rect">
                        <a:avLst/>
                      </a:prstGeom>
                      <a:noFill/>
                      <a:ln>
                        <a:noFill/>
                      </a:ln>
                      <a:effectLst>
                        <a:outerShdw dist="107763" dir="2700000" algn="ctr" rotWithShape="0">
                          <a:schemeClr val="bg2">
                            <a:alpha val="50000"/>
                          </a:schemeClr>
                        </a:outerShdw>
                      </a:effectLst>
                      <a:extLst/>
                    </p:spPr>
                  </p:pic>
                </p:oleObj>
              </mc:Fallback>
            </mc:AlternateContent>
          </a:graphicData>
        </a:graphic>
      </p:graphicFrame>
    </p:spTree>
    <p:extLst>
      <p:ext uri="{BB962C8B-B14F-4D97-AF65-F5344CB8AC3E}">
        <p14:creationId xmlns:p14="http://schemas.microsoft.com/office/powerpoint/2010/main" val="16328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15000"/>
                                  </p:stCondLst>
                                  <p:childTnLst>
                                    <p:set>
                                      <p:cBhvr>
                                        <p:cTn id="6" dur="1" fill="hold">
                                          <p:stCondLst>
                                            <p:cond delay="0"/>
                                          </p:stCondLst>
                                        </p:cTn>
                                        <p:tgtEl>
                                          <p:spTgt spid="459780">
                                            <p:txEl>
                                              <p:pRg st="0" end="0"/>
                                            </p:txEl>
                                          </p:spTgt>
                                        </p:tgtEl>
                                        <p:attrNameLst>
                                          <p:attrName>style.visibility</p:attrName>
                                        </p:attrNameLst>
                                      </p:cBhvr>
                                      <p:to>
                                        <p:strVal val="visible"/>
                                      </p:to>
                                    </p:set>
                                    <p:anim calcmode="lin" valueType="num">
                                      <p:cBhvr additive="base">
                                        <p:cTn id="7" dur="500" fill="hold"/>
                                        <p:tgtEl>
                                          <p:spTgt spid="45978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59780">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15500"/>
                            </p:stCondLst>
                            <p:childTnLst>
                              <p:par>
                                <p:cTn id="10" presetID="2" presetClass="entr" presetSubtype="2" fill="hold" grpId="0" nodeType="afterEffect">
                                  <p:stCondLst>
                                    <p:cond delay="15000"/>
                                  </p:stCondLst>
                                  <p:childTnLst>
                                    <p:set>
                                      <p:cBhvr>
                                        <p:cTn id="11" dur="1" fill="hold">
                                          <p:stCondLst>
                                            <p:cond delay="0"/>
                                          </p:stCondLst>
                                        </p:cTn>
                                        <p:tgtEl>
                                          <p:spTgt spid="459780">
                                            <p:txEl>
                                              <p:pRg st="1" end="1"/>
                                            </p:txEl>
                                          </p:spTgt>
                                        </p:tgtEl>
                                        <p:attrNameLst>
                                          <p:attrName>style.visibility</p:attrName>
                                        </p:attrNameLst>
                                      </p:cBhvr>
                                      <p:to>
                                        <p:strVal val="visible"/>
                                      </p:to>
                                    </p:set>
                                    <p:anim calcmode="lin" valueType="num">
                                      <p:cBhvr additive="base">
                                        <p:cTn id="12" dur="500" fill="hold"/>
                                        <p:tgtEl>
                                          <p:spTgt spid="459780">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459780">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31000"/>
                            </p:stCondLst>
                            <p:childTnLst>
                              <p:par>
                                <p:cTn id="15" presetID="2" presetClass="entr" presetSubtype="2" fill="hold" grpId="0" nodeType="afterEffect">
                                  <p:stCondLst>
                                    <p:cond delay="15000"/>
                                  </p:stCondLst>
                                  <p:childTnLst>
                                    <p:set>
                                      <p:cBhvr>
                                        <p:cTn id="16" dur="1" fill="hold">
                                          <p:stCondLst>
                                            <p:cond delay="0"/>
                                          </p:stCondLst>
                                        </p:cTn>
                                        <p:tgtEl>
                                          <p:spTgt spid="459780">
                                            <p:txEl>
                                              <p:pRg st="2" end="2"/>
                                            </p:txEl>
                                          </p:spTgt>
                                        </p:tgtEl>
                                        <p:attrNameLst>
                                          <p:attrName>style.visibility</p:attrName>
                                        </p:attrNameLst>
                                      </p:cBhvr>
                                      <p:to>
                                        <p:strVal val="visible"/>
                                      </p:to>
                                    </p:set>
                                    <p:anim calcmode="lin" valueType="num">
                                      <p:cBhvr additive="base">
                                        <p:cTn id="17" dur="500" fill="hold"/>
                                        <p:tgtEl>
                                          <p:spTgt spid="459780">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459780">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46500"/>
                            </p:stCondLst>
                            <p:childTnLst>
                              <p:par>
                                <p:cTn id="20" presetID="2" presetClass="entr" presetSubtype="2" fill="hold" grpId="0" nodeType="afterEffect">
                                  <p:stCondLst>
                                    <p:cond delay="30000"/>
                                  </p:stCondLst>
                                  <p:childTnLst>
                                    <p:set>
                                      <p:cBhvr>
                                        <p:cTn id="21" dur="1" fill="hold">
                                          <p:stCondLst>
                                            <p:cond delay="0"/>
                                          </p:stCondLst>
                                        </p:cTn>
                                        <p:tgtEl>
                                          <p:spTgt spid="459780">
                                            <p:txEl>
                                              <p:pRg st="3" end="3"/>
                                            </p:txEl>
                                          </p:spTgt>
                                        </p:tgtEl>
                                        <p:attrNameLst>
                                          <p:attrName>style.visibility</p:attrName>
                                        </p:attrNameLst>
                                      </p:cBhvr>
                                      <p:to>
                                        <p:strVal val="visible"/>
                                      </p:to>
                                    </p:set>
                                    <p:anim calcmode="lin" valueType="num">
                                      <p:cBhvr additive="base">
                                        <p:cTn id="22" dur="500" fill="hold"/>
                                        <p:tgtEl>
                                          <p:spTgt spid="459780">
                                            <p:txEl>
                                              <p:pRg st="3" end="3"/>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459780">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77000"/>
                            </p:stCondLst>
                            <p:childTnLst>
                              <p:par>
                                <p:cTn id="25" presetID="2" presetClass="entr" presetSubtype="2" fill="hold" grpId="0" nodeType="afterEffect">
                                  <p:stCondLst>
                                    <p:cond delay="15000"/>
                                  </p:stCondLst>
                                  <p:childTnLst>
                                    <p:set>
                                      <p:cBhvr>
                                        <p:cTn id="26" dur="1" fill="hold">
                                          <p:stCondLst>
                                            <p:cond delay="0"/>
                                          </p:stCondLst>
                                        </p:cTn>
                                        <p:tgtEl>
                                          <p:spTgt spid="459780">
                                            <p:txEl>
                                              <p:pRg st="4" end="4"/>
                                            </p:txEl>
                                          </p:spTgt>
                                        </p:tgtEl>
                                        <p:attrNameLst>
                                          <p:attrName>style.visibility</p:attrName>
                                        </p:attrNameLst>
                                      </p:cBhvr>
                                      <p:to>
                                        <p:strVal val="visible"/>
                                      </p:to>
                                    </p:set>
                                    <p:anim calcmode="lin" valueType="num">
                                      <p:cBhvr additive="base">
                                        <p:cTn id="27" dur="500" fill="hold"/>
                                        <p:tgtEl>
                                          <p:spTgt spid="459780">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459780">
                                            <p:txEl>
                                              <p:pRg st="4" end="4"/>
                                            </p:txEl>
                                          </p:spTgt>
                                        </p:tgtEl>
                                        <p:attrNameLst>
                                          <p:attrName>ppt_y</p:attrName>
                                        </p:attrNameLst>
                                      </p:cBhvr>
                                      <p:tavLst>
                                        <p:tav tm="0">
                                          <p:val>
                                            <p:strVal val="#ppt_y"/>
                                          </p:val>
                                        </p:tav>
                                        <p:tav tm="100000">
                                          <p:val>
                                            <p:strVal val="#ppt_y"/>
                                          </p:val>
                                        </p:tav>
                                      </p:tavLst>
                                    </p:anim>
                                  </p:childTnLst>
                                </p:cTn>
                              </p:par>
                            </p:childTnLst>
                          </p:cTn>
                        </p:par>
                        <p:par>
                          <p:cTn id="29" fill="hold">
                            <p:stCondLst>
                              <p:cond delay="92500"/>
                            </p:stCondLst>
                            <p:childTnLst>
                              <p:par>
                                <p:cTn id="30" presetID="2" presetClass="entr" presetSubtype="2" fill="hold" grpId="0" nodeType="afterEffect">
                                  <p:stCondLst>
                                    <p:cond delay="15000"/>
                                  </p:stCondLst>
                                  <p:childTnLst>
                                    <p:set>
                                      <p:cBhvr>
                                        <p:cTn id="31" dur="1" fill="hold">
                                          <p:stCondLst>
                                            <p:cond delay="0"/>
                                          </p:stCondLst>
                                        </p:cTn>
                                        <p:tgtEl>
                                          <p:spTgt spid="459780">
                                            <p:txEl>
                                              <p:pRg st="5" end="5"/>
                                            </p:txEl>
                                          </p:spTgt>
                                        </p:tgtEl>
                                        <p:attrNameLst>
                                          <p:attrName>style.visibility</p:attrName>
                                        </p:attrNameLst>
                                      </p:cBhvr>
                                      <p:to>
                                        <p:strVal val="visible"/>
                                      </p:to>
                                    </p:set>
                                    <p:anim calcmode="lin" valueType="num">
                                      <p:cBhvr additive="base">
                                        <p:cTn id="32" dur="500" fill="hold"/>
                                        <p:tgtEl>
                                          <p:spTgt spid="459780">
                                            <p:txEl>
                                              <p:pRg st="5" end="5"/>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459780">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780" grpId="0" build="p" autoUpdateAnimBg="0" advAuto="1500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bg1"/>
                </a:solidFill>
              </a:rPr>
              <a:t>Does the simple AASHTO curve model make sense for all project contexts?</a:t>
            </a:r>
            <a:endParaRPr lang="en-US" sz="3600" dirty="0">
              <a:solidFill>
                <a:schemeClr val="bg1"/>
              </a:solidFill>
            </a:endParaRPr>
          </a:p>
        </p:txBody>
      </p:sp>
      <p:pic>
        <p:nvPicPr>
          <p:cNvPr id="5" name="Picture 6" descr="CSD_173_PhotoMontage_rev2"/>
          <p:cNvPicPr>
            <a:picLocks noGrp="1" noChangeAspect="1" noChangeArrowheads="1"/>
          </p:cNvPicPr>
          <p:nvPr>
            <p:ph sz="half" idx="1"/>
          </p:nvPr>
        </p:nvPicPr>
        <p:blipFill>
          <a:blip r:embed="rId3"/>
          <a:srcRect/>
          <a:stretch>
            <a:fillRect/>
          </a:stretch>
        </p:blipFill>
        <p:spPr>
          <a:xfrm>
            <a:off x="253810" y="2386584"/>
            <a:ext cx="4203890" cy="2642771"/>
          </a:xfrm>
        </p:spPr>
      </p:pic>
      <p:sp>
        <p:nvSpPr>
          <p:cNvPr id="4" name="Content Placeholder 3"/>
          <p:cNvSpPr>
            <a:spLocks noGrp="1"/>
          </p:cNvSpPr>
          <p:nvPr>
            <p:ph sz="half" idx="2"/>
          </p:nvPr>
        </p:nvSpPr>
        <p:spPr>
          <a:xfrm>
            <a:off x="4928616" y="1749552"/>
            <a:ext cx="3639312" cy="4191000"/>
          </a:xfrm>
        </p:spPr>
        <p:txBody>
          <a:bodyPr>
            <a:normAutofit fontScale="85000" lnSpcReduction="10000"/>
          </a:bodyPr>
          <a:lstStyle/>
          <a:p>
            <a:r>
              <a:rPr lang="en-US" sz="2400" dirty="0" smtClean="0">
                <a:solidFill>
                  <a:schemeClr val="bg1"/>
                </a:solidFill>
              </a:rPr>
              <a:t>What about safety performance?</a:t>
            </a:r>
          </a:p>
          <a:p>
            <a:r>
              <a:rPr lang="en-US" sz="2400" dirty="0" smtClean="0">
                <a:solidFill>
                  <a:schemeClr val="bg1"/>
                </a:solidFill>
              </a:rPr>
              <a:t>What about other vehicles such as trucks, buses, emergency equipment,  recreational vehicles, etc.?</a:t>
            </a:r>
          </a:p>
          <a:p>
            <a:r>
              <a:rPr lang="en-US" sz="2400" dirty="0" smtClean="0">
                <a:solidFill>
                  <a:schemeClr val="bg1"/>
                </a:solidFill>
              </a:rPr>
              <a:t>How important is comfort vs. other operational conditions?</a:t>
            </a:r>
          </a:p>
          <a:p>
            <a:r>
              <a:rPr lang="en-US" sz="2400" dirty="0" smtClean="0">
                <a:solidFill>
                  <a:schemeClr val="bg1"/>
                </a:solidFill>
              </a:rPr>
              <a:t>What about other performance criteria (e.g., off-tracking)?</a:t>
            </a:r>
          </a:p>
          <a:p>
            <a:r>
              <a:rPr lang="en-US" sz="2400" dirty="0" smtClean="0">
                <a:solidFill>
                  <a:schemeClr val="bg1"/>
                </a:solidFill>
              </a:rPr>
              <a:t>What about interactive effects of other criteria (grade, width, roadside)?</a:t>
            </a:r>
          </a:p>
          <a:p>
            <a:endParaRPr lang="en-US" dirty="0" smtClean="0"/>
          </a:p>
          <a:p>
            <a:pPr marL="0" indent="0">
              <a:buNone/>
            </a:pPr>
            <a:endParaRPr lang="en-US" dirty="0"/>
          </a:p>
        </p:txBody>
      </p:sp>
    </p:spTree>
    <p:extLst>
      <p:ext uri="{BB962C8B-B14F-4D97-AF65-F5344CB8AC3E}">
        <p14:creationId xmlns:p14="http://schemas.microsoft.com/office/powerpoint/2010/main" val="40266566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581" y="253448"/>
            <a:ext cx="8250105" cy="775229"/>
          </a:xfrm>
        </p:spPr>
        <p:txBody>
          <a:bodyPr/>
          <a:lstStyle/>
          <a:p>
            <a:r>
              <a:rPr lang="en-US" b="1" dirty="0">
                <a:solidFill>
                  <a:schemeClr val="tx1"/>
                </a:solidFill>
              </a:rPr>
              <a:t>Strawman Framework for Design of Horizontal Curvature for Road Types by Context</a:t>
            </a:r>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0" y="1643270"/>
            <a:ext cx="9144000" cy="4651513"/>
          </a:xfrm>
          <a:prstGeom prst="rect">
            <a:avLst/>
          </a:prstGeom>
          <a:noFill/>
          <a:ln>
            <a:noFill/>
          </a:ln>
        </p:spPr>
      </p:pic>
      <p:sp>
        <p:nvSpPr>
          <p:cNvPr id="3" name="Slide Number Placeholder 2"/>
          <p:cNvSpPr>
            <a:spLocks noGrp="1"/>
          </p:cNvSpPr>
          <p:nvPr>
            <p:ph type="sldNum" sz="quarter" idx="12"/>
          </p:nvPr>
        </p:nvSpPr>
        <p:spPr/>
        <p:txBody>
          <a:bodyPr/>
          <a:lstStyle/>
          <a:p>
            <a:endParaRPr lang="en-US" altLang="en-US" dirty="0"/>
          </a:p>
        </p:txBody>
      </p:sp>
      <p:sp>
        <p:nvSpPr>
          <p:cNvPr id="6" name="Oval 5"/>
          <p:cNvSpPr/>
          <p:nvPr/>
        </p:nvSpPr>
        <p:spPr>
          <a:xfrm>
            <a:off x="5016500" y="2984500"/>
            <a:ext cx="4038600" cy="12827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11199" y="4368800"/>
            <a:ext cx="3276601" cy="1447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1945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a:bodyPr>
          <a:lstStyle/>
          <a:p>
            <a:r>
              <a:rPr lang="en-US" sz="3600" dirty="0" smtClean="0">
                <a:solidFill>
                  <a:schemeClr val="bg1"/>
                </a:solidFill>
              </a:rPr>
              <a:t>Potential approaches to horizontal curvature design criteria </a:t>
            </a:r>
            <a:endParaRPr lang="en-US" sz="3600" dirty="0">
              <a:solidFill>
                <a:schemeClr val="bg1"/>
              </a:solidFill>
            </a:endParaRPr>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Content Placeholder 3"/>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683" y="952500"/>
            <a:ext cx="8974317" cy="5750351"/>
          </a:xfrm>
          <a:prstGeom prst="rect">
            <a:avLst/>
          </a:prstGeom>
          <a:solidFill>
            <a:schemeClr val="bg1"/>
          </a:solidFill>
          <a:ln>
            <a:noFill/>
          </a:ln>
        </p:spPr>
      </p:pic>
    </p:spTree>
    <p:extLst>
      <p:ext uri="{BB962C8B-B14F-4D97-AF65-F5344CB8AC3E}">
        <p14:creationId xmlns:p14="http://schemas.microsoft.com/office/powerpoint/2010/main" val="4675504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7864" y="0"/>
            <a:ext cx="6400800" cy="894522"/>
          </a:xfrm>
        </p:spPr>
        <p:txBody>
          <a:bodyPr>
            <a:normAutofit/>
          </a:bodyPr>
          <a:lstStyle/>
          <a:p>
            <a:r>
              <a:rPr lang="en-US" sz="3200" b="1" dirty="0" err="1">
                <a:solidFill>
                  <a:schemeClr val="tx1"/>
                </a:solidFill>
              </a:rPr>
              <a:t>Strawman</a:t>
            </a:r>
            <a:r>
              <a:rPr lang="en-US" sz="3200" b="1" dirty="0">
                <a:solidFill>
                  <a:schemeClr val="tx1"/>
                </a:solidFill>
              </a:rPr>
              <a:t> Framework for Design of Lane Widths for Road Types by Context</a:t>
            </a:r>
            <a:endParaRPr lang="en-US" sz="3200" dirty="0">
              <a:solidFill>
                <a:schemeClr val="tx1"/>
              </a:solidFill>
            </a:endParaRPr>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914400" y="894522"/>
            <a:ext cx="7703821" cy="5666298"/>
          </a:xfrm>
          <a:prstGeom prst="rect">
            <a:avLst/>
          </a:prstGeom>
          <a:noFill/>
          <a:ln>
            <a:noFill/>
          </a:ln>
        </p:spPr>
      </p:pic>
    </p:spTree>
    <p:extLst>
      <p:ext uri="{BB962C8B-B14F-4D97-AF65-F5344CB8AC3E}">
        <p14:creationId xmlns:p14="http://schemas.microsoft.com/office/powerpoint/2010/main" val="3969185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03142" y="88235"/>
            <a:ext cx="8537713" cy="775229"/>
          </a:xfrm>
        </p:spPr>
        <p:txBody>
          <a:bodyPr>
            <a:noAutofit/>
          </a:bodyPr>
          <a:lstStyle/>
          <a:p>
            <a:r>
              <a:rPr lang="en-US" sz="3600" b="1" dirty="0">
                <a:solidFill>
                  <a:schemeClr val="bg1"/>
                </a:solidFill>
              </a:rPr>
              <a:t>Transition in skills, knowledge and approach</a:t>
            </a:r>
          </a:p>
        </p:txBody>
      </p:sp>
      <p:sp>
        <p:nvSpPr>
          <p:cNvPr id="7" name="Content Placeholder 5"/>
          <p:cNvSpPr>
            <a:spLocks noGrp="1"/>
          </p:cNvSpPr>
          <p:nvPr>
            <p:ph sz="half" idx="1"/>
          </p:nvPr>
        </p:nvSpPr>
        <p:spPr>
          <a:xfrm>
            <a:off x="303142" y="1542248"/>
            <a:ext cx="4000500" cy="4191000"/>
          </a:xfrm>
          <a:prstGeom prst="rect">
            <a:avLst/>
          </a:prstGeom>
        </p:spPr>
        <p:txBody>
          <a:bodyPr>
            <a:normAutofit/>
          </a:bodyPr>
          <a:lstStyle/>
          <a:p>
            <a:r>
              <a:rPr lang="en-US" sz="2000" b="1" dirty="0">
                <a:solidFill>
                  <a:schemeClr val="bg1"/>
                </a:solidFill>
              </a:rPr>
              <a:t>Understands basics of vehicle-centric AASHTO models</a:t>
            </a:r>
          </a:p>
          <a:p>
            <a:r>
              <a:rPr lang="en-US" sz="2000" b="1" dirty="0">
                <a:solidFill>
                  <a:schemeClr val="bg1"/>
                </a:solidFill>
              </a:rPr>
              <a:t>Applying the policy and standards to produce a solution that fully meets criteria</a:t>
            </a:r>
          </a:p>
          <a:p>
            <a:r>
              <a:rPr lang="en-US" sz="2000" b="1" dirty="0">
                <a:solidFill>
                  <a:schemeClr val="bg1"/>
                </a:solidFill>
              </a:rPr>
              <a:t>Calculation of alignment</a:t>
            </a:r>
          </a:p>
          <a:p>
            <a:r>
              <a:rPr lang="en-US" sz="2000" b="1" dirty="0">
                <a:solidFill>
                  <a:schemeClr val="bg1"/>
                </a:solidFill>
              </a:rPr>
              <a:t>Balancing of earthwork</a:t>
            </a:r>
          </a:p>
          <a:p>
            <a:r>
              <a:rPr lang="en-US" sz="2000" b="1" dirty="0">
                <a:solidFill>
                  <a:schemeClr val="bg1"/>
                </a:solidFill>
              </a:rPr>
              <a:t>Detailing of construction plans </a:t>
            </a:r>
          </a:p>
          <a:p>
            <a:r>
              <a:rPr lang="en-US" sz="2000" b="1" dirty="0">
                <a:solidFill>
                  <a:schemeClr val="bg1"/>
                </a:solidFill>
              </a:rPr>
              <a:t>Compiling quantities for contract </a:t>
            </a:r>
            <a:r>
              <a:rPr lang="en-US" sz="2000" b="1" dirty="0" smtClean="0">
                <a:solidFill>
                  <a:schemeClr val="bg1"/>
                </a:solidFill>
              </a:rPr>
              <a:t>documents</a:t>
            </a:r>
            <a:endParaRPr lang="en-US" sz="2000" b="1" dirty="0">
              <a:solidFill>
                <a:schemeClr val="bg1"/>
              </a:solidFill>
            </a:endParaRPr>
          </a:p>
        </p:txBody>
      </p:sp>
      <p:sp>
        <p:nvSpPr>
          <p:cNvPr id="9" name="Content Placeholder 7"/>
          <p:cNvSpPr>
            <a:spLocks noGrp="1"/>
          </p:cNvSpPr>
          <p:nvPr>
            <p:ph sz="half" idx="2"/>
          </p:nvPr>
        </p:nvSpPr>
        <p:spPr>
          <a:xfrm>
            <a:off x="4303642" y="1288810"/>
            <a:ext cx="4537213" cy="4191000"/>
          </a:xfrm>
          <a:prstGeom prst="rect">
            <a:avLst/>
          </a:prstGeom>
        </p:spPr>
        <p:txBody>
          <a:bodyPr>
            <a:noAutofit/>
          </a:bodyPr>
          <a:lstStyle/>
          <a:p>
            <a:pPr>
              <a:spcAft>
                <a:spcPts val="0"/>
              </a:spcAft>
            </a:pPr>
            <a:r>
              <a:rPr lang="en-US" sz="2000" b="1" dirty="0">
                <a:solidFill>
                  <a:schemeClr val="bg1"/>
                </a:solidFill>
              </a:rPr>
              <a:t>Engaging multiple stakeholders (some non-technical)</a:t>
            </a:r>
          </a:p>
          <a:p>
            <a:pPr>
              <a:spcAft>
                <a:spcPts val="0"/>
              </a:spcAft>
            </a:pPr>
            <a:r>
              <a:rPr lang="en-US" sz="2000" b="1" dirty="0">
                <a:solidFill>
                  <a:schemeClr val="bg1"/>
                </a:solidFill>
              </a:rPr>
              <a:t>Proficient in application of tools, models and evaluation methods for operational and safety effects of design (HCM, HSM, IHSDM)</a:t>
            </a:r>
          </a:p>
          <a:p>
            <a:pPr>
              <a:spcAft>
                <a:spcPts val="0"/>
              </a:spcAft>
            </a:pPr>
            <a:r>
              <a:rPr lang="en-US" sz="2000" b="1" dirty="0">
                <a:solidFill>
                  <a:schemeClr val="bg1"/>
                </a:solidFill>
              </a:rPr>
              <a:t>Always testing multiple alternatives</a:t>
            </a:r>
          </a:p>
          <a:p>
            <a:pPr>
              <a:spcAft>
                <a:spcPts val="0"/>
              </a:spcAft>
            </a:pPr>
            <a:r>
              <a:rPr lang="en-US" sz="2000" b="1" dirty="0">
                <a:solidFill>
                  <a:schemeClr val="bg1"/>
                </a:solidFill>
              </a:rPr>
              <a:t>Able to design in range of speed and land-use contexts</a:t>
            </a:r>
          </a:p>
          <a:p>
            <a:pPr>
              <a:spcAft>
                <a:spcPts val="0"/>
              </a:spcAft>
            </a:pPr>
            <a:r>
              <a:rPr lang="en-US" sz="2000" b="1" dirty="0">
                <a:solidFill>
                  <a:schemeClr val="bg1"/>
                </a:solidFill>
              </a:rPr>
              <a:t>Fully knowledgeable in environmental regulations, laws, and processes</a:t>
            </a:r>
          </a:p>
          <a:p>
            <a:pPr>
              <a:spcAft>
                <a:spcPts val="0"/>
              </a:spcAft>
            </a:pPr>
            <a:r>
              <a:rPr lang="en-US" sz="2000" b="1" dirty="0">
                <a:solidFill>
                  <a:schemeClr val="bg1"/>
                </a:solidFill>
              </a:rPr>
              <a:t>Applying multi-attribute decision models</a:t>
            </a:r>
          </a:p>
          <a:p>
            <a:pPr>
              <a:spcAft>
                <a:spcPts val="0"/>
              </a:spcAft>
            </a:pPr>
            <a:r>
              <a:rPr lang="en-US" sz="2000" b="1" dirty="0">
                <a:solidFill>
                  <a:schemeClr val="bg1"/>
                </a:solidFill>
              </a:rPr>
              <a:t>Knowledgeable in economic analysis</a:t>
            </a:r>
            <a:r>
              <a:rPr lang="en-US" sz="2000" b="1" dirty="0"/>
              <a:t>; B/C principles</a:t>
            </a:r>
          </a:p>
        </p:txBody>
      </p:sp>
      <p:sp>
        <p:nvSpPr>
          <p:cNvPr id="6" name="Text Placeholder 4"/>
          <p:cNvSpPr txBox="1">
            <a:spLocks/>
          </p:cNvSpPr>
          <p:nvPr/>
        </p:nvSpPr>
        <p:spPr bwMode="auto">
          <a:xfrm>
            <a:off x="303142" y="767019"/>
            <a:ext cx="4572000" cy="367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lr>
                <a:srgbClr val="FF9933"/>
              </a:buClr>
              <a:buFont typeface="Wingdings" panose="05000000000000000000" pitchFamily="2" charset="2"/>
              <a:buChar char="§"/>
              <a:defRPr sz="2000" b="1">
                <a:solidFill>
                  <a:schemeClr val="tx1">
                    <a:lumMod val="50000"/>
                    <a:lumOff val="50000"/>
                  </a:schemeClr>
                </a:solidFill>
                <a:latin typeface="+mn-lt"/>
                <a:ea typeface="+mn-ea"/>
                <a:cs typeface="+mn-cs"/>
              </a:defRPr>
            </a:lvl1pPr>
            <a:lvl2pPr marL="742950" indent="-285750" algn="l" rtl="0" eaLnBrk="0" fontAlgn="base" hangingPunct="0">
              <a:spcBef>
                <a:spcPct val="20000"/>
              </a:spcBef>
              <a:spcAft>
                <a:spcPct val="0"/>
              </a:spcAft>
              <a:buChar char="–"/>
              <a:defRPr>
                <a:solidFill>
                  <a:schemeClr val="tx1">
                    <a:lumMod val="50000"/>
                    <a:lumOff val="50000"/>
                  </a:schemeClr>
                </a:solidFill>
                <a:latin typeface="+mn-lt"/>
              </a:defRPr>
            </a:lvl2pPr>
            <a:lvl3pPr marL="1143000" indent="-228600" algn="l" rtl="0" eaLnBrk="0" fontAlgn="base" hangingPunct="0">
              <a:spcBef>
                <a:spcPct val="20000"/>
              </a:spcBef>
              <a:spcAft>
                <a:spcPct val="0"/>
              </a:spcAft>
              <a:buChar char="•"/>
              <a:defRPr sz="1600" b="1">
                <a:solidFill>
                  <a:schemeClr val="tx1">
                    <a:lumMod val="50000"/>
                    <a:lumOff val="50000"/>
                  </a:schemeClr>
                </a:solidFill>
                <a:latin typeface="+mn-lt"/>
              </a:defRPr>
            </a:lvl3pPr>
            <a:lvl4pPr marL="1600200" indent="-228600" algn="l" rtl="0" eaLnBrk="0" fontAlgn="base" hangingPunct="0">
              <a:spcBef>
                <a:spcPct val="20000"/>
              </a:spcBef>
              <a:spcAft>
                <a:spcPct val="0"/>
              </a:spcAft>
              <a:buChar char="–"/>
              <a:defRPr sz="1600">
                <a:solidFill>
                  <a:schemeClr val="tx1">
                    <a:lumMod val="50000"/>
                    <a:lumOff val="50000"/>
                  </a:schemeClr>
                </a:solidFill>
                <a:latin typeface="+mn-lt"/>
              </a:defRPr>
            </a:lvl4pPr>
            <a:lvl5pPr marL="2057400" indent="-228600" algn="l" rtl="0" eaLnBrk="0" fontAlgn="base" hangingPunct="0">
              <a:spcBef>
                <a:spcPct val="20000"/>
              </a:spcBef>
              <a:spcAft>
                <a:spcPct val="0"/>
              </a:spcAft>
              <a:buChar char="»"/>
              <a:defRPr sz="1600" i="1">
                <a:solidFill>
                  <a:schemeClr val="tx1">
                    <a:lumMod val="50000"/>
                    <a:lumOff val="50000"/>
                  </a:schemeClr>
                </a:solidFill>
                <a:latin typeface="+mn-lt"/>
              </a:defRPr>
            </a:lvl5pPr>
            <a:lvl6pPr marL="2514600" indent="-228600" algn="l" rtl="0" fontAlgn="base">
              <a:spcBef>
                <a:spcPct val="20000"/>
              </a:spcBef>
              <a:spcAft>
                <a:spcPct val="0"/>
              </a:spcAft>
              <a:buChar char="»"/>
              <a:defRPr sz="1600" i="1">
                <a:solidFill>
                  <a:schemeClr val="tx1"/>
                </a:solidFill>
                <a:latin typeface="+mn-lt"/>
              </a:defRPr>
            </a:lvl6pPr>
            <a:lvl7pPr marL="2971800" indent="-228600" algn="l" rtl="0" fontAlgn="base">
              <a:spcBef>
                <a:spcPct val="20000"/>
              </a:spcBef>
              <a:spcAft>
                <a:spcPct val="0"/>
              </a:spcAft>
              <a:buChar char="»"/>
              <a:defRPr sz="1600" i="1">
                <a:solidFill>
                  <a:schemeClr val="tx1"/>
                </a:solidFill>
                <a:latin typeface="+mn-lt"/>
              </a:defRPr>
            </a:lvl7pPr>
            <a:lvl8pPr marL="3429000" indent="-228600" algn="l" rtl="0" fontAlgn="base">
              <a:spcBef>
                <a:spcPct val="20000"/>
              </a:spcBef>
              <a:spcAft>
                <a:spcPct val="0"/>
              </a:spcAft>
              <a:buChar char="»"/>
              <a:defRPr sz="1600" i="1">
                <a:solidFill>
                  <a:schemeClr val="tx1"/>
                </a:solidFill>
                <a:latin typeface="+mn-lt"/>
              </a:defRPr>
            </a:lvl8pPr>
            <a:lvl9pPr marL="3886200" indent="-228600" algn="l" rtl="0" fontAlgn="base">
              <a:spcBef>
                <a:spcPct val="20000"/>
              </a:spcBef>
              <a:spcAft>
                <a:spcPct val="0"/>
              </a:spcAft>
              <a:buChar char="»"/>
              <a:defRPr sz="1600" i="1">
                <a:solidFill>
                  <a:schemeClr val="tx1"/>
                </a:solidFill>
                <a:latin typeface="+mn-lt"/>
              </a:defRPr>
            </a:lvl9pPr>
          </a:lstStyle>
          <a:p>
            <a:pPr marL="0" indent="0">
              <a:buNone/>
            </a:pPr>
            <a:r>
              <a:rPr lang="en-US" sz="2400" u="sng" kern="0" dirty="0">
                <a:solidFill>
                  <a:schemeClr val="bg1"/>
                </a:solidFill>
              </a:rPr>
              <a:t>The ‘old model’ designer</a:t>
            </a:r>
          </a:p>
        </p:txBody>
      </p:sp>
      <p:sp>
        <p:nvSpPr>
          <p:cNvPr id="8" name="Text Placeholder 6"/>
          <p:cNvSpPr txBox="1">
            <a:spLocks/>
          </p:cNvSpPr>
          <p:nvPr/>
        </p:nvSpPr>
        <p:spPr>
          <a:xfrm>
            <a:off x="4572000" y="767019"/>
            <a:ext cx="4572000" cy="444032"/>
          </a:xfrm>
          <a:prstGeom prst="rect">
            <a:avLst/>
          </a:prstGeom>
        </p:spPr>
        <p:txBody>
          <a:bodyPr/>
          <a:lstStyle>
            <a:lvl1pPr marL="342900" indent="-342900" algn="l" rtl="0" eaLnBrk="0" fontAlgn="base" hangingPunct="0">
              <a:spcBef>
                <a:spcPct val="20000"/>
              </a:spcBef>
              <a:spcAft>
                <a:spcPct val="0"/>
              </a:spcAft>
              <a:buClr>
                <a:srgbClr val="FF9933"/>
              </a:buClr>
              <a:buFont typeface="Wingdings" panose="05000000000000000000" pitchFamily="2" charset="2"/>
              <a:buChar char="§"/>
              <a:defRPr sz="2200" b="1">
                <a:solidFill>
                  <a:schemeClr val="tx1">
                    <a:lumMod val="65000"/>
                    <a:lumOff val="35000"/>
                  </a:schemeClr>
                </a:solidFill>
                <a:latin typeface="+mn-lt"/>
                <a:ea typeface="+mn-ea"/>
                <a:cs typeface="+mn-cs"/>
              </a:defRPr>
            </a:lvl1pPr>
            <a:lvl2pPr marL="742950" indent="-285750" algn="l" rtl="0" eaLnBrk="0" fontAlgn="base" hangingPunct="0">
              <a:spcBef>
                <a:spcPct val="20000"/>
              </a:spcBef>
              <a:spcAft>
                <a:spcPct val="0"/>
              </a:spcAft>
              <a:buChar char="–"/>
              <a:defRPr>
                <a:solidFill>
                  <a:schemeClr val="tx1">
                    <a:lumMod val="50000"/>
                    <a:lumOff val="50000"/>
                  </a:schemeClr>
                </a:solidFill>
                <a:latin typeface="+mn-lt"/>
              </a:defRPr>
            </a:lvl2pPr>
            <a:lvl3pPr marL="1143000" indent="-228600" algn="l" rtl="0" eaLnBrk="0" fontAlgn="base" hangingPunct="0">
              <a:spcBef>
                <a:spcPct val="20000"/>
              </a:spcBef>
              <a:spcAft>
                <a:spcPct val="0"/>
              </a:spcAft>
              <a:buChar char="•"/>
              <a:defRPr sz="1600" b="1">
                <a:solidFill>
                  <a:schemeClr val="tx1">
                    <a:lumMod val="50000"/>
                    <a:lumOff val="50000"/>
                  </a:schemeClr>
                </a:solidFill>
                <a:latin typeface="+mn-lt"/>
              </a:defRPr>
            </a:lvl3pPr>
            <a:lvl4pPr marL="1600200" indent="-228600" algn="l" rtl="0" eaLnBrk="0" fontAlgn="base" hangingPunct="0">
              <a:spcBef>
                <a:spcPct val="20000"/>
              </a:spcBef>
              <a:spcAft>
                <a:spcPct val="0"/>
              </a:spcAft>
              <a:buChar char="–"/>
              <a:defRPr sz="1600">
                <a:solidFill>
                  <a:schemeClr val="tx1">
                    <a:lumMod val="50000"/>
                    <a:lumOff val="50000"/>
                  </a:schemeClr>
                </a:solidFill>
                <a:latin typeface="+mn-lt"/>
              </a:defRPr>
            </a:lvl4pPr>
            <a:lvl5pPr marL="2057400" indent="-228600" algn="l" rtl="0" eaLnBrk="0" fontAlgn="base" hangingPunct="0">
              <a:spcBef>
                <a:spcPct val="20000"/>
              </a:spcBef>
              <a:spcAft>
                <a:spcPct val="0"/>
              </a:spcAft>
              <a:buChar char="»"/>
              <a:defRPr sz="1600" i="1">
                <a:solidFill>
                  <a:schemeClr val="tx1">
                    <a:lumMod val="50000"/>
                    <a:lumOff val="50000"/>
                  </a:schemeClr>
                </a:solidFill>
                <a:latin typeface="+mn-lt"/>
              </a:defRPr>
            </a:lvl5pPr>
            <a:lvl6pPr marL="2514600" indent="-228600" algn="l" rtl="0" fontAlgn="base">
              <a:spcBef>
                <a:spcPct val="20000"/>
              </a:spcBef>
              <a:spcAft>
                <a:spcPct val="0"/>
              </a:spcAft>
              <a:buChar char="»"/>
              <a:defRPr sz="1600" i="1">
                <a:solidFill>
                  <a:schemeClr val="tx1"/>
                </a:solidFill>
                <a:latin typeface="+mn-lt"/>
              </a:defRPr>
            </a:lvl6pPr>
            <a:lvl7pPr marL="2971800" indent="-228600" algn="l" rtl="0" fontAlgn="base">
              <a:spcBef>
                <a:spcPct val="20000"/>
              </a:spcBef>
              <a:spcAft>
                <a:spcPct val="0"/>
              </a:spcAft>
              <a:buChar char="»"/>
              <a:defRPr sz="1600" i="1">
                <a:solidFill>
                  <a:schemeClr val="tx1"/>
                </a:solidFill>
                <a:latin typeface="+mn-lt"/>
              </a:defRPr>
            </a:lvl7pPr>
            <a:lvl8pPr marL="3429000" indent="-228600" algn="l" rtl="0" fontAlgn="base">
              <a:spcBef>
                <a:spcPct val="20000"/>
              </a:spcBef>
              <a:spcAft>
                <a:spcPct val="0"/>
              </a:spcAft>
              <a:buChar char="»"/>
              <a:defRPr sz="1600" i="1">
                <a:solidFill>
                  <a:schemeClr val="tx1"/>
                </a:solidFill>
                <a:latin typeface="+mn-lt"/>
              </a:defRPr>
            </a:lvl8pPr>
            <a:lvl9pPr marL="3886200" indent="-228600" algn="l" rtl="0" fontAlgn="base">
              <a:spcBef>
                <a:spcPct val="20000"/>
              </a:spcBef>
              <a:spcAft>
                <a:spcPct val="0"/>
              </a:spcAft>
              <a:buChar char="»"/>
              <a:defRPr sz="1600" i="1">
                <a:solidFill>
                  <a:schemeClr val="tx1"/>
                </a:solidFill>
                <a:latin typeface="+mn-lt"/>
              </a:defRPr>
            </a:lvl9pPr>
          </a:lstStyle>
          <a:p>
            <a:pPr marL="0" indent="0">
              <a:buNone/>
            </a:pPr>
            <a:r>
              <a:rPr lang="en-US" sz="2400" b="0" u="sng" kern="0" dirty="0">
                <a:solidFill>
                  <a:srgbClr val="FFFF00"/>
                </a:solidFill>
              </a:rPr>
              <a:t>The ‘new model’ designer</a:t>
            </a:r>
          </a:p>
        </p:txBody>
      </p:sp>
    </p:spTree>
    <p:extLst>
      <p:ext uri="{BB962C8B-B14F-4D97-AF65-F5344CB8AC3E}">
        <p14:creationId xmlns:p14="http://schemas.microsoft.com/office/powerpoint/2010/main" val="33352818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p:cNvSpPr txBox="1">
            <a:spLocks/>
          </p:cNvSpPr>
          <p:nvPr/>
        </p:nvSpPr>
        <p:spPr>
          <a:xfrm>
            <a:off x="4457700" y="1211036"/>
            <a:ext cx="4000500" cy="4191000"/>
          </a:xfrm>
          <a:prstGeom prst="rect">
            <a:avLst/>
          </a:prstGeom>
        </p:spPr>
        <p:txBody>
          <a:bodyPr/>
          <a:lstStyle>
            <a:lvl1pPr marL="171450" indent="-171450" algn="l" defTabSz="914400" rtl="0" eaLnBrk="1" latinLnBrk="0" hangingPunct="1">
              <a:lnSpc>
                <a:spcPct val="100000"/>
              </a:lnSpc>
              <a:spcBef>
                <a:spcPts val="600"/>
              </a:spcBef>
              <a:spcAft>
                <a:spcPts val="600"/>
              </a:spcAft>
              <a:buFont typeface="Arial" panose="020B0604020202020204" pitchFamily="34" charset="0"/>
              <a:buChar char="•"/>
              <a:defRPr sz="2000" kern="1200">
                <a:solidFill>
                  <a:srgbClr val="4D4D4D"/>
                </a:solidFill>
                <a:latin typeface="+mn-lt"/>
                <a:ea typeface="+mn-ea"/>
                <a:cs typeface="Arial" panose="020B0604020202020204" pitchFamily="34" charset="0"/>
              </a:defRPr>
            </a:lvl1pPr>
            <a:lvl2pPr marL="569913" indent="-280988" algn="l" defTabSz="914400" rtl="0" eaLnBrk="1" latinLnBrk="0" hangingPunct="1">
              <a:lnSpc>
                <a:spcPct val="100000"/>
              </a:lnSpc>
              <a:spcBef>
                <a:spcPts val="600"/>
              </a:spcBef>
              <a:spcAft>
                <a:spcPts val="600"/>
              </a:spcAft>
              <a:buFont typeface="Calibri Light" panose="020F0302020204030204" pitchFamily="34" charset="0"/>
              <a:buChar char="–"/>
              <a:defRPr sz="1800" kern="1200">
                <a:solidFill>
                  <a:srgbClr val="4D4D4D"/>
                </a:solidFill>
                <a:latin typeface="+mn-lt"/>
                <a:ea typeface="+mn-ea"/>
                <a:cs typeface="Arial" panose="020B0604020202020204" pitchFamily="34" charset="0"/>
              </a:defRPr>
            </a:lvl2pPr>
            <a:lvl3pPr marL="860425" indent="-173038" algn="l" defTabSz="914400" rtl="0" eaLnBrk="1" latinLnBrk="0" hangingPunct="1">
              <a:lnSpc>
                <a:spcPct val="100000"/>
              </a:lnSpc>
              <a:spcBef>
                <a:spcPts val="600"/>
              </a:spcBef>
              <a:spcAft>
                <a:spcPts val="600"/>
              </a:spcAft>
              <a:buFont typeface="Arial" panose="020B0604020202020204" pitchFamily="34" charset="0"/>
              <a:buChar char="•"/>
              <a:defRPr sz="1600" kern="1200">
                <a:solidFill>
                  <a:srgbClr val="4D4D4D"/>
                </a:solidFill>
                <a:latin typeface="+mn-lt"/>
                <a:ea typeface="+mn-ea"/>
                <a:cs typeface="Arial" panose="020B0604020202020204" pitchFamily="34" charset="0"/>
              </a:defRPr>
            </a:lvl3pPr>
            <a:lvl4pPr marL="1141413" indent="-173038" algn="l" defTabSz="914400" rtl="0" eaLnBrk="1" latinLnBrk="0" hangingPunct="1">
              <a:lnSpc>
                <a:spcPct val="100000"/>
              </a:lnSpc>
              <a:spcBef>
                <a:spcPts val="600"/>
              </a:spcBef>
              <a:spcAft>
                <a:spcPts val="600"/>
              </a:spcAft>
              <a:buFont typeface="Arial" panose="020B0604020202020204" pitchFamily="34" charset="0"/>
              <a:buChar char="•"/>
              <a:defRPr sz="1400" kern="1200">
                <a:solidFill>
                  <a:srgbClr val="4D4D4D"/>
                </a:solidFill>
                <a:latin typeface="+mn-lt"/>
                <a:ea typeface="+mn-ea"/>
                <a:cs typeface="Arial" panose="020B0604020202020204" pitchFamily="34" charset="0"/>
              </a:defRPr>
            </a:lvl4pPr>
            <a:lvl5pPr marL="1484313" indent="-225425" algn="l" defTabSz="914400" rtl="0" eaLnBrk="1" latinLnBrk="0" hangingPunct="1">
              <a:lnSpc>
                <a:spcPct val="100000"/>
              </a:lnSpc>
              <a:spcBef>
                <a:spcPts val="600"/>
              </a:spcBef>
              <a:spcAft>
                <a:spcPts val="600"/>
              </a:spcAft>
              <a:buFont typeface="Arial" panose="020B0604020202020204" pitchFamily="34" charset="0"/>
              <a:buChar char="•"/>
              <a:defRPr sz="1400" kern="1200">
                <a:solidFill>
                  <a:srgbClr val="4D4D4D"/>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rPr>
              <a:t>Reconstruction Design Process</a:t>
            </a:r>
          </a:p>
          <a:p>
            <a:pPr lvl="1"/>
            <a:r>
              <a:rPr lang="en-US" sz="2000" b="1" dirty="0">
                <a:solidFill>
                  <a:schemeClr val="bg1"/>
                </a:solidFill>
              </a:rPr>
              <a:t>Benefit/Cost Analysis Based (crash and/or operational and travel time; implementation costs)</a:t>
            </a:r>
          </a:p>
          <a:p>
            <a:pPr lvl="1"/>
            <a:r>
              <a:rPr lang="en-US" sz="2000" b="1" dirty="0">
                <a:solidFill>
                  <a:schemeClr val="bg1"/>
                </a:solidFill>
              </a:rPr>
              <a:t>Context specific </a:t>
            </a:r>
          </a:p>
          <a:p>
            <a:pPr lvl="1"/>
            <a:r>
              <a:rPr lang="en-US" sz="2000" b="1" dirty="0">
                <a:solidFill>
                  <a:schemeClr val="bg1"/>
                </a:solidFill>
              </a:rPr>
              <a:t>Incorporate service life </a:t>
            </a:r>
          </a:p>
          <a:p>
            <a:pPr lvl="1"/>
            <a:r>
              <a:rPr lang="en-US" sz="2000" b="1" dirty="0">
                <a:solidFill>
                  <a:schemeClr val="bg1"/>
                </a:solidFill>
              </a:rPr>
              <a:t>Incorporate operations and maintenance costs</a:t>
            </a:r>
          </a:p>
          <a:p>
            <a:pPr lvl="1"/>
            <a:endParaRPr lang="en-US" dirty="0">
              <a:solidFill>
                <a:srgbClr val="FFFF00"/>
              </a:solidFill>
            </a:endParaRPr>
          </a:p>
        </p:txBody>
      </p:sp>
      <p:sp>
        <p:nvSpPr>
          <p:cNvPr id="5" name="Content Placeholder 3"/>
          <p:cNvSpPr txBox="1">
            <a:spLocks/>
          </p:cNvSpPr>
          <p:nvPr/>
        </p:nvSpPr>
        <p:spPr>
          <a:xfrm>
            <a:off x="310243" y="1211035"/>
            <a:ext cx="4000500" cy="4805451"/>
          </a:xfrm>
          <a:prstGeom prst="rect">
            <a:avLst/>
          </a:prstGeom>
        </p:spPr>
        <p:txBody>
          <a:bodyPr/>
          <a:lstStyle>
            <a:lvl1pPr marL="171450" indent="-171450" algn="l" defTabSz="914400" rtl="0" eaLnBrk="1" latinLnBrk="0" hangingPunct="1">
              <a:lnSpc>
                <a:spcPct val="100000"/>
              </a:lnSpc>
              <a:spcBef>
                <a:spcPts val="600"/>
              </a:spcBef>
              <a:spcAft>
                <a:spcPts val="600"/>
              </a:spcAft>
              <a:buFont typeface="Arial" panose="020B0604020202020204" pitchFamily="34" charset="0"/>
              <a:buChar char="•"/>
              <a:defRPr sz="2000" kern="1200">
                <a:solidFill>
                  <a:srgbClr val="4D4D4D"/>
                </a:solidFill>
                <a:latin typeface="+mn-lt"/>
                <a:ea typeface="+mn-ea"/>
                <a:cs typeface="Arial" panose="020B0604020202020204" pitchFamily="34" charset="0"/>
              </a:defRPr>
            </a:lvl1pPr>
            <a:lvl2pPr marL="569913" indent="-280988" algn="l" defTabSz="914400" rtl="0" eaLnBrk="1" latinLnBrk="0" hangingPunct="1">
              <a:lnSpc>
                <a:spcPct val="100000"/>
              </a:lnSpc>
              <a:spcBef>
                <a:spcPts val="600"/>
              </a:spcBef>
              <a:spcAft>
                <a:spcPts val="600"/>
              </a:spcAft>
              <a:buFont typeface="Calibri Light" panose="020F0302020204030204" pitchFamily="34" charset="0"/>
              <a:buChar char="–"/>
              <a:defRPr sz="1800" kern="1200">
                <a:solidFill>
                  <a:srgbClr val="4D4D4D"/>
                </a:solidFill>
                <a:latin typeface="+mn-lt"/>
                <a:ea typeface="+mn-ea"/>
                <a:cs typeface="Arial" panose="020B0604020202020204" pitchFamily="34" charset="0"/>
              </a:defRPr>
            </a:lvl2pPr>
            <a:lvl3pPr marL="860425" indent="-173038" algn="l" defTabSz="914400" rtl="0" eaLnBrk="1" latinLnBrk="0" hangingPunct="1">
              <a:lnSpc>
                <a:spcPct val="100000"/>
              </a:lnSpc>
              <a:spcBef>
                <a:spcPts val="600"/>
              </a:spcBef>
              <a:spcAft>
                <a:spcPts val="600"/>
              </a:spcAft>
              <a:buFont typeface="Arial" panose="020B0604020202020204" pitchFamily="34" charset="0"/>
              <a:buChar char="•"/>
              <a:defRPr sz="1600" kern="1200">
                <a:solidFill>
                  <a:srgbClr val="4D4D4D"/>
                </a:solidFill>
                <a:latin typeface="+mn-lt"/>
                <a:ea typeface="+mn-ea"/>
                <a:cs typeface="Arial" panose="020B0604020202020204" pitchFamily="34" charset="0"/>
              </a:defRPr>
            </a:lvl3pPr>
            <a:lvl4pPr marL="1141413" indent="-173038" algn="l" defTabSz="914400" rtl="0" eaLnBrk="1" latinLnBrk="0" hangingPunct="1">
              <a:lnSpc>
                <a:spcPct val="100000"/>
              </a:lnSpc>
              <a:spcBef>
                <a:spcPts val="600"/>
              </a:spcBef>
              <a:spcAft>
                <a:spcPts val="600"/>
              </a:spcAft>
              <a:buFont typeface="Arial" panose="020B0604020202020204" pitchFamily="34" charset="0"/>
              <a:buChar char="•"/>
              <a:defRPr sz="1400" kern="1200">
                <a:solidFill>
                  <a:srgbClr val="4D4D4D"/>
                </a:solidFill>
                <a:latin typeface="+mn-lt"/>
                <a:ea typeface="+mn-ea"/>
                <a:cs typeface="Arial" panose="020B0604020202020204" pitchFamily="34" charset="0"/>
              </a:defRPr>
            </a:lvl4pPr>
            <a:lvl5pPr marL="1484313" indent="-225425" algn="l" defTabSz="914400" rtl="0" eaLnBrk="1" latinLnBrk="0" hangingPunct="1">
              <a:lnSpc>
                <a:spcPct val="100000"/>
              </a:lnSpc>
              <a:spcBef>
                <a:spcPts val="600"/>
              </a:spcBef>
              <a:spcAft>
                <a:spcPts val="600"/>
              </a:spcAft>
              <a:buFont typeface="Arial" panose="020B0604020202020204" pitchFamily="34" charset="0"/>
              <a:buChar char="•"/>
              <a:defRPr sz="1400" kern="1200">
                <a:solidFill>
                  <a:srgbClr val="4D4D4D"/>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rPr>
              <a:t>New Construction Design Criteria</a:t>
            </a:r>
          </a:p>
          <a:p>
            <a:pPr marL="684213" lvl="1" indent="-285750"/>
            <a:r>
              <a:rPr lang="en-US" sz="2000" b="1" dirty="0">
                <a:solidFill>
                  <a:schemeClr val="bg1"/>
                </a:solidFill>
              </a:rPr>
              <a:t>Performance-based (proven crash and/or operational and travel time relationships)</a:t>
            </a:r>
          </a:p>
          <a:p>
            <a:pPr marL="684213" lvl="1" indent="-285750"/>
            <a:r>
              <a:rPr lang="en-US" sz="2000" b="1" dirty="0">
                <a:solidFill>
                  <a:schemeClr val="bg1"/>
                </a:solidFill>
              </a:rPr>
              <a:t>Sensitive to traffic volume</a:t>
            </a:r>
          </a:p>
          <a:p>
            <a:pPr marL="684213" lvl="1" indent="-285750"/>
            <a:r>
              <a:rPr lang="en-US" sz="2000" b="1" dirty="0">
                <a:solidFill>
                  <a:schemeClr val="bg1"/>
                </a:solidFill>
              </a:rPr>
              <a:t>Varies by road type </a:t>
            </a:r>
          </a:p>
          <a:p>
            <a:pPr marL="684213" lvl="1" indent="-285750"/>
            <a:r>
              <a:rPr lang="en-US" sz="2000" b="1" dirty="0">
                <a:solidFill>
                  <a:schemeClr val="bg1"/>
                </a:solidFill>
              </a:rPr>
              <a:t>Sensitive to context</a:t>
            </a:r>
          </a:p>
          <a:p>
            <a:pPr marL="684213" lvl="1" indent="-285750"/>
            <a:r>
              <a:rPr lang="en-US" sz="2000" b="1" dirty="0">
                <a:solidFill>
                  <a:schemeClr val="bg1"/>
                </a:solidFill>
              </a:rPr>
              <a:t>Incorporate Service Life</a:t>
            </a:r>
          </a:p>
          <a:p>
            <a:pPr marL="684213" lvl="1" indent="-285750"/>
            <a:r>
              <a:rPr lang="en-US" sz="2000" b="1" dirty="0">
                <a:solidFill>
                  <a:schemeClr val="bg1"/>
                </a:solidFill>
              </a:rPr>
              <a:t>Incorporate known operations and maintenance relationships </a:t>
            </a:r>
          </a:p>
        </p:txBody>
      </p:sp>
      <p:sp>
        <p:nvSpPr>
          <p:cNvPr id="7" name="Title 2"/>
          <p:cNvSpPr>
            <a:spLocks noGrp="1"/>
          </p:cNvSpPr>
          <p:nvPr>
            <p:ph type="title"/>
          </p:nvPr>
        </p:nvSpPr>
        <p:spPr>
          <a:xfrm>
            <a:off x="457200" y="220436"/>
            <a:ext cx="8229600" cy="990600"/>
          </a:xfrm>
        </p:spPr>
        <p:txBody>
          <a:bodyPr>
            <a:normAutofit/>
          </a:bodyPr>
          <a:lstStyle/>
          <a:p>
            <a:r>
              <a:rPr lang="en-US" sz="4000" b="1" dirty="0"/>
              <a:t>Contents of Future Green Books</a:t>
            </a:r>
          </a:p>
        </p:txBody>
      </p:sp>
    </p:spTree>
    <p:extLst>
      <p:ext uri="{BB962C8B-B14F-4D97-AF65-F5344CB8AC3E}">
        <p14:creationId xmlns:p14="http://schemas.microsoft.com/office/powerpoint/2010/main" val="1125091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158" y="383006"/>
            <a:ext cx="6819900" cy="990600"/>
          </a:xfrm>
        </p:spPr>
        <p:txBody>
          <a:bodyPr>
            <a:normAutofit/>
          </a:bodyPr>
          <a:lstStyle/>
          <a:p>
            <a:pPr algn="ctr"/>
            <a:r>
              <a:rPr lang="en-US" sz="6000" b="1" dirty="0"/>
              <a:t>Final Report</a:t>
            </a:r>
          </a:p>
        </p:txBody>
      </p:sp>
      <p:sp>
        <p:nvSpPr>
          <p:cNvPr id="3" name="TextBox 2"/>
          <p:cNvSpPr txBox="1"/>
          <p:nvPr/>
        </p:nvSpPr>
        <p:spPr>
          <a:xfrm flipH="1">
            <a:off x="172277" y="1495833"/>
            <a:ext cx="8791073" cy="5016758"/>
          </a:xfrm>
          <a:prstGeom prst="rect">
            <a:avLst/>
          </a:prstGeom>
          <a:noFill/>
        </p:spPr>
        <p:txBody>
          <a:bodyPr wrap="square" rtlCol="0">
            <a:spAutoFit/>
          </a:bodyPr>
          <a:lstStyle/>
          <a:p>
            <a:pPr marL="457200" indent="-457200">
              <a:buFont typeface="Arial" panose="020B0604020202020204" pitchFamily="34" charset="0"/>
              <a:buChar char="•"/>
            </a:pPr>
            <a:r>
              <a:rPr lang="en-US" sz="3600" dirty="0">
                <a:solidFill>
                  <a:schemeClr val="bg1"/>
                </a:solidFill>
              </a:rPr>
              <a:t>Documents the findings</a:t>
            </a:r>
          </a:p>
          <a:p>
            <a:pPr marL="457200" indent="-457200">
              <a:buFont typeface="Arial" panose="020B0604020202020204" pitchFamily="34" charset="0"/>
              <a:buChar char="•"/>
            </a:pPr>
            <a:r>
              <a:rPr lang="en-US" sz="3600" dirty="0">
                <a:solidFill>
                  <a:schemeClr val="bg1"/>
                </a:solidFill>
              </a:rPr>
              <a:t>Performance based critique of Green Book</a:t>
            </a:r>
          </a:p>
          <a:p>
            <a:pPr marL="457200" indent="-457200">
              <a:buFont typeface="Arial" panose="020B0604020202020204" pitchFamily="34" charset="0"/>
              <a:buChar char="•"/>
            </a:pPr>
            <a:r>
              <a:rPr lang="en-US" sz="3600" dirty="0">
                <a:solidFill>
                  <a:schemeClr val="bg1"/>
                </a:solidFill>
              </a:rPr>
              <a:t>Includes detailed outline for a new Green Book</a:t>
            </a:r>
          </a:p>
          <a:p>
            <a:pPr marL="457200" indent="-457200">
              <a:buFont typeface="Arial" panose="020B0604020202020204" pitchFamily="34" charset="0"/>
              <a:buChar char="•"/>
            </a:pPr>
            <a:r>
              <a:rPr lang="en-US" sz="3600" dirty="0">
                <a:solidFill>
                  <a:schemeClr val="bg1"/>
                </a:solidFill>
              </a:rPr>
              <a:t>Provides case studies demonstrating the process</a:t>
            </a:r>
          </a:p>
          <a:p>
            <a:pPr marL="457200" indent="-457200">
              <a:buFont typeface="Arial" panose="020B0604020202020204" pitchFamily="34" charset="0"/>
              <a:buChar char="•"/>
            </a:pPr>
            <a:r>
              <a:rPr lang="en-US" sz="3600" dirty="0">
                <a:solidFill>
                  <a:schemeClr val="bg1"/>
                </a:solidFill>
              </a:rPr>
              <a:t>Research recommendations for new construction criteria</a:t>
            </a:r>
          </a:p>
          <a:p>
            <a:pPr marL="457200" indent="-457200">
              <a:buFont typeface="Arial" panose="020B0604020202020204" pitchFamily="34" charset="0"/>
              <a:buChar char="•"/>
            </a:pPr>
            <a:endParaRPr lang="en-US" sz="3200" dirty="0">
              <a:solidFill>
                <a:schemeClr val="bg1"/>
              </a:solidFill>
            </a:endParaRPr>
          </a:p>
        </p:txBody>
      </p:sp>
    </p:spTree>
    <p:extLst>
      <p:ext uri="{BB962C8B-B14F-4D97-AF65-F5344CB8AC3E}">
        <p14:creationId xmlns:p14="http://schemas.microsoft.com/office/powerpoint/2010/main" val="1985588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46343" y="3231056"/>
            <a:ext cx="7886700" cy="132556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4400" b="1" kern="1200">
                <a:solidFill>
                  <a:srgbClr val="92D050"/>
                </a:solidFill>
                <a:latin typeface="+mj-lt"/>
                <a:ea typeface="+mj-ea"/>
                <a:cs typeface="+mj-cs"/>
              </a:defRPr>
            </a:lvl1pPr>
          </a:lstStyle>
          <a:p>
            <a:pPr algn="ctr"/>
            <a:r>
              <a:rPr lang="en-US" sz="9600" dirty="0">
                <a:solidFill>
                  <a:schemeClr val="bg1"/>
                </a:solidFill>
              </a:rPr>
              <a:t>Questions</a:t>
            </a:r>
          </a:p>
          <a:p>
            <a:pPr algn="ctr"/>
            <a:endParaRPr lang="en-US" sz="2400" dirty="0">
              <a:solidFill>
                <a:schemeClr val="bg1"/>
              </a:solidFill>
            </a:endParaRPr>
          </a:p>
          <a:p>
            <a:pPr algn="ctr"/>
            <a:endParaRPr lang="en-US" sz="4000" dirty="0">
              <a:solidFill>
                <a:schemeClr val="bg1"/>
              </a:solidFill>
            </a:endParaRPr>
          </a:p>
          <a:p>
            <a:pPr algn="ctr"/>
            <a:r>
              <a:rPr lang="en-US" sz="4000" dirty="0">
                <a:solidFill>
                  <a:schemeClr val="bg1"/>
                </a:solidFill>
              </a:rPr>
              <a:t>timneuman.engineering@gmail.com</a:t>
            </a:r>
          </a:p>
          <a:p>
            <a:pPr algn="ctr"/>
            <a:endParaRPr lang="en-US" sz="4000" dirty="0">
              <a:solidFill>
                <a:schemeClr val="bg1"/>
              </a:solidFill>
            </a:endParaRPr>
          </a:p>
          <a:p>
            <a:pPr algn="ctr"/>
            <a:endParaRPr lang="en-US" sz="9600" dirty="0">
              <a:solidFill>
                <a:schemeClr val="bg1"/>
              </a:solidFill>
            </a:endParaRPr>
          </a:p>
        </p:txBody>
      </p:sp>
    </p:spTree>
    <p:extLst>
      <p:ext uri="{BB962C8B-B14F-4D97-AF65-F5344CB8AC3E}">
        <p14:creationId xmlns:p14="http://schemas.microsoft.com/office/powerpoint/2010/main" val="7182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0" y="254000"/>
            <a:ext cx="6819900" cy="990600"/>
          </a:xfrm>
        </p:spPr>
        <p:txBody>
          <a:bodyPr>
            <a:normAutofit fontScale="90000"/>
          </a:bodyPr>
          <a:lstStyle/>
          <a:p>
            <a:r>
              <a:rPr lang="en-US" i="1" dirty="0" smtClean="0"/>
              <a:t>‘During </a:t>
            </a:r>
            <a:r>
              <a:rPr lang="en-US" i="1" dirty="0"/>
              <a:t>the past 60 years, transportation needs have changed and much has been learned about the relationships among geometric design, vehicle fleet, human factors, safety, and operations. </a:t>
            </a:r>
            <a:r>
              <a:rPr lang="en-US" b="1" i="1" dirty="0">
                <a:solidFill>
                  <a:srgbClr val="FFFF00"/>
                </a:solidFill>
              </a:rPr>
              <a:t>AASHTO has continually updated its policies to respond to these changes, but such updates have provided limited changes to the fundamental process or basic design </a:t>
            </a:r>
            <a:r>
              <a:rPr lang="en-US" b="1" i="1" dirty="0" smtClean="0">
                <a:solidFill>
                  <a:srgbClr val="FFFF00"/>
                </a:solidFill>
              </a:rPr>
              <a:t>approaches</a:t>
            </a:r>
            <a:r>
              <a:rPr lang="en-US" i="1" dirty="0" smtClean="0"/>
              <a:t>…. An </a:t>
            </a:r>
            <a:r>
              <a:rPr lang="en-US" i="1" dirty="0"/>
              <a:t>assessment of the current design process is needed to ensure that recent advances in knowledge (e.g., the AASHTO Highway Safety Manual) and emerging issues (e.g., complete streets, flexible design) are appropriately addressed</a:t>
            </a:r>
            <a:r>
              <a:rPr lang="en-US" i="1" dirty="0" smtClean="0"/>
              <a:t>.’</a:t>
            </a:r>
            <a:endParaRPr lang="en-US" i="1" dirty="0"/>
          </a:p>
        </p:txBody>
      </p:sp>
    </p:spTree>
    <p:extLst>
      <p:ext uri="{BB962C8B-B14F-4D97-AF65-F5344CB8AC3E}">
        <p14:creationId xmlns:p14="http://schemas.microsoft.com/office/powerpoint/2010/main" val="222464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973451423"/>
              </p:ext>
            </p:extLst>
          </p:nvPr>
        </p:nvGraphicFramePr>
        <p:xfrm>
          <a:off x="369885" y="491323"/>
          <a:ext cx="8542338" cy="6276934"/>
        </p:xfrm>
        <a:graphic>
          <a:graphicData uri="http://schemas.openxmlformats.org/drawingml/2006/table">
            <a:tbl>
              <a:tblPr/>
              <a:tblGrid>
                <a:gridCol w="3677907">
                  <a:extLst>
                    <a:ext uri="{9D8B030D-6E8A-4147-A177-3AD203B41FA5}">
                      <a16:colId xmlns="" xmlns:a16="http://schemas.microsoft.com/office/drawing/2014/main" val="20000"/>
                    </a:ext>
                  </a:extLst>
                </a:gridCol>
                <a:gridCol w="652590">
                  <a:extLst>
                    <a:ext uri="{9D8B030D-6E8A-4147-A177-3AD203B41FA5}">
                      <a16:colId xmlns="" xmlns:a16="http://schemas.microsoft.com/office/drawing/2014/main" val="20001"/>
                    </a:ext>
                  </a:extLst>
                </a:gridCol>
                <a:gridCol w="313958">
                  <a:extLst>
                    <a:ext uri="{9D8B030D-6E8A-4147-A177-3AD203B41FA5}">
                      <a16:colId xmlns="" xmlns:a16="http://schemas.microsoft.com/office/drawing/2014/main" val="20002"/>
                    </a:ext>
                  </a:extLst>
                </a:gridCol>
                <a:gridCol w="503916">
                  <a:extLst>
                    <a:ext uri="{9D8B030D-6E8A-4147-A177-3AD203B41FA5}">
                      <a16:colId xmlns="" xmlns:a16="http://schemas.microsoft.com/office/drawing/2014/main" val="20003"/>
                    </a:ext>
                  </a:extLst>
                </a:gridCol>
                <a:gridCol w="503916">
                  <a:extLst>
                    <a:ext uri="{9D8B030D-6E8A-4147-A177-3AD203B41FA5}">
                      <a16:colId xmlns="" xmlns:a16="http://schemas.microsoft.com/office/drawing/2014/main" val="20004"/>
                    </a:ext>
                  </a:extLst>
                </a:gridCol>
                <a:gridCol w="370471">
                  <a:extLst>
                    <a:ext uri="{9D8B030D-6E8A-4147-A177-3AD203B41FA5}">
                      <a16:colId xmlns="" xmlns:a16="http://schemas.microsoft.com/office/drawing/2014/main" val="20005"/>
                    </a:ext>
                  </a:extLst>
                </a:gridCol>
                <a:gridCol w="503916">
                  <a:extLst>
                    <a:ext uri="{9D8B030D-6E8A-4147-A177-3AD203B41FA5}">
                      <a16:colId xmlns="" xmlns:a16="http://schemas.microsoft.com/office/drawing/2014/main" val="20006"/>
                    </a:ext>
                  </a:extLst>
                </a:gridCol>
                <a:gridCol w="503916">
                  <a:extLst>
                    <a:ext uri="{9D8B030D-6E8A-4147-A177-3AD203B41FA5}">
                      <a16:colId xmlns="" xmlns:a16="http://schemas.microsoft.com/office/drawing/2014/main" val="20007"/>
                    </a:ext>
                  </a:extLst>
                </a:gridCol>
                <a:gridCol w="503916">
                  <a:extLst>
                    <a:ext uri="{9D8B030D-6E8A-4147-A177-3AD203B41FA5}">
                      <a16:colId xmlns="" xmlns:a16="http://schemas.microsoft.com/office/drawing/2014/main" val="20008"/>
                    </a:ext>
                  </a:extLst>
                </a:gridCol>
                <a:gridCol w="503916">
                  <a:extLst>
                    <a:ext uri="{9D8B030D-6E8A-4147-A177-3AD203B41FA5}">
                      <a16:colId xmlns="" xmlns:a16="http://schemas.microsoft.com/office/drawing/2014/main" val="20009"/>
                    </a:ext>
                  </a:extLst>
                </a:gridCol>
                <a:gridCol w="503916">
                  <a:extLst>
                    <a:ext uri="{9D8B030D-6E8A-4147-A177-3AD203B41FA5}">
                      <a16:colId xmlns="" xmlns:a16="http://schemas.microsoft.com/office/drawing/2014/main" val="20010"/>
                    </a:ext>
                  </a:extLst>
                </a:gridCol>
              </a:tblGrid>
              <a:tr h="238761">
                <a:tc rowSpan="2">
                  <a:txBody>
                    <a:bodyPr/>
                    <a:lstStyle/>
                    <a:p>
                      <a:pPr marL="0" marR="0" algn="ctr">
                        <a:spcBef>
                          <a:spcPts val="0"/>
                        </a:spcBef>
                        <a:spcAft>
                          <a:spcPts val="0"/>
                        </a:spcAft>
                      </a:pPr>
                      <a:r>
                        <a:rPr lang="en-US" sz="1800" b="1" dirty="0">
                          <a:solidFill>
                            <a:srgbClr val="0070C0"/>
                          </a:solidFill>
                          <a:latin typeface="Calibri"/>
                          <a:ea typeface="Calibri"/>
                          <a:cs typeface="Times New Roman"/>
                        </a:rPr>
                        <a:t>Important Insights for the Design Process</a:t>
                      </a:r>
                    </a:p>
                  </a:txBody>
                  <a:tcPr marL="45171" marR="45171"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10">
                  <a:txBody>
                    <a:bodyPr/>
                    <a:lstStyle/>
                    <a:p>
                      <a:pPr marL="0" marR="0" algn="ctr">
                        <a:spcBef>
                          <a:spcPts val="0"/>
                        </a:spcBef>
                        <a:spcAft>
                          <a:spcPts val="0"/>
                        </a:spcAft>
                      </a:pPr>
                      <a:r>
                        <a:rPr lang="en-US" sz="2000" b="1" dirty="0">
                          <a:solidFill>
                            <a:srgbClr val="0070C0"/>
                          </a:solidFill>
                          <a:latin typeface="Calibri"/>
                          <a:ea typeface="Calibri"/>
                          <a:cs typeface="Times New Roman"/>
                        </a:rPr>
                        <a:t>Alternative Design Processes and Initiatives</a:t>
                      </a:r>
                    </a:p>
                  </a:txBody>
                  <a:tcPr marL="45171" marR="45171"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1025586">
                <a:tc vMerge="1">
                  <a:txBody>
                    <a:bodyPr/>
                    <a:lstStyle/>
                    <a:p>
                      <a:endParaRPr lang="en-US"/>
                    </a:p>
                  </a:txBody>
                  <a:tcPr/>
                </a:tc>
                <a:tc>
                  <a:txBody>
                    <a:bodyPr/>
                    <a:lstStyle/>
                    <a:p>
                      <a:pPr marL="0" marR="0" algn="ctr">
                        <a:spcBef>
                          <a:spcPts val="400"/>
                        </a:spcBef>
                        <a:spcAft>
                          <a:spcPts val="400"/>
                        </a:spcAft>
                      </a:pPr>
                      <a:r>
                        <a:rPr lang="en-US" sz="1400" b="0" dirty="0">
                          <a:latin typeface="Calibri"/>
                          <a:ea typeface="Calibri"/>
                          <a:cs typeface="Times New Roman"/>
                        </a:rPr>
                        <a:t>Complete Streets</a:t>
                      </a:r>
                    </a:p>
                  </a:txBody>
                  <a:tcPr marL="45171" marR="45171" marT="0" marB="0"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400" b="0" dirty="0">
                          <a:latin typeface="Calibri"/>
                          <a:ea typeface="Calibri"/>
                          <a:cs typeface="Times New Roman"/>
                        </a:rPr>
                        <a:t>CSS</a:t>
                      </a:r>
                    </a:p>
                  </a:txBody>
                  <a:tcPr marL="45171" marR="45171" marT="0" marB="0"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400" b="0">
                          <a:latin typeface="Calibri"/>
                          <a:ea typeface="Calibri"/>
                          <a:cs typeface="Times New Roman"/>
                        </a:rPr>
                        <a:t>Perfomance-Based Design</a:t>
                      </a:r>
                    </a:p>
                  </a:txBody>
                  <a:tcPr marL="45171" marR="45171" marT="0" marB="0"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400" b="0" dirty="0">
                          <a:latin typeface="Calibri"/>
                          <a:ea typeface="Calibri"/>
                          <a:cs typeface="Times New Roman"/>
                        </a:rPr>
                        <a:t>Practical Design</a:t>
                      </a:r>
                    </a:p>
                  </a:txBody>
                  <a:tcPr marL="45171" marR="45171" marT="0" marB="0"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400" b="0" dirty="0">
                          <a:latin typeface="Calibri"/>
                          <a:ea typeface="Calibri"/>
                          <a:cs typeface="Times New Roman"/>
                        </a:rPr>
                        <a:t>Design Matrix</a:t>
                      </a:r>
                    </a:p>
                  </a:txBody>
                  <a:tcPr marL="45171" marR="45171" marT="0" marB="0"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400" b="0" dirty="0">
                          <a:latin typeface="Calibri"/>
                          <a:ea typeface="Calibri"/>
                          <a:cs typeface="Times New Roman"/>
                        </a:rPr>
                        <a:t>Safe  Systems</a:t>
                      </a:r>
                    </a:p>
                  </a:txBody>
                  <a:tcPr marL="45171" marR="45171" marT="0" marB="0"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400" b="0" dirty="0">
                          <a:latin typeface="Calibri"/>
                          <a:ea typeface="Calibri"/>
                          <a:cs typeface="Times New Roman"/>
                        </a:rPr>
                        <a:t>Travel Time Reliability</a:t>
                      </a:r>
                    </a:p>
                  </a:txBody>
                  <a:tcPr marL="45171" marR="45171" marT="0" marB="0"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400" b="0" dirty="0">
                          <a:latin typeface="Calibri"/>
                          <a:ea typeface="Calibri"/>
                          <a:cs typeface="Times New Roman"/>
                        </a:rPr>
                        <a:t>Value Engineering</a:t>
                      </a:r>
                    </a:p>
                  </a:txBody>
                  <a:tcPr marL="45171" marR="45171" marT="0" marB="0"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400" b="0" dirty="0">
                          <a:latin typeface="Calibri"/>
                          <a:ea typeface="Calibri"/>
                          <a:cs typeface="Times New Roman"/>
                        </a:rPr>
                        <a:t>Designing     for 3R</a:t>
                      </a:r>
                    </a:p>
                  </a:txBody>
                  <a:tcPr marL="45171" marR="45171" marT="0" marB="0"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400" b="0" dirty="0">
                          <a:latin typeface="Calibri"/>
                          <a:ea typeface="Calibri"/>
                          <a:cs typeface="Times New Roman"/>
                        </a:rPr>
                        <a:t>Designing     for VLVLR</a:t>
                      </a:r>
                    </a:p>
                  </a:txBody>
                  <a:tcPr marL="45171" marR="45171" marT="0" marB="0" vert="vert27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1"/>
                  </a:ext>
                </a:extLst>
              </a:tr>
              <a:tr h="362493">
                <a:tc>
                  <a:txBody>
                    <a:bodyPr/>
                    <a:lstStyle/>
                    <a:p>
                      <a:pPr marL="0" marR="0">
                        <a:spcBef>
                          <a:spcPts val="400"/>
                        </a:spcBef>
                        <a:spcAft>
                          <a:spcPts val="400"/>
                        </a:spcAft>
                      </a:pPr>
                      <a:r>
                        <a:rPr lang="en-US" sz="1400" dirty="0">
                          <a:latin typeface="Calibri"/>
                          <a:ea typeface="Calibri"/>
                          <a:cs typeface="Times New Roman"/>
                        </a:rPr>
                        <a:t>Roads serve more than just motor vehicles</a:t>
                      </a:r>
                    </a:p>
                  </a:txBody>
                  <a:tcPr marL="45171" marR="45171"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400"/>
                        </a:spcBef>
                        <a:spcAft>
                          <a:spcPts val="400"/>
                        </a:spcAft>
                      </a:pPr>
                      <a:r>
                        <a:rPr lang="en-US" sz="1100" dirty="0">
                          <a:latin typeface="Calibri"/>
                          <a:ea typeface="Calibri"/>
                          <a:cs typeface="Times New Roman"/>
                          <a:sym typeface="Wingdings"/>
                        </a:rPr>
                        <a:t></a:t>
                      </a:r>
                      <a:endParaRPr lang="en-US" sz="600" dirty="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100" dirty="0">
                          <a:latin typeface="Calibri"/>
                          <a:ea typeface="Calibri"/>
                          <a:cs typeface="Times New Roman"/>
                          <a:sym typeface="Wingdings"/>
                        </a:rPr>
                        <a:t></a:t>
                      </a:r>
                      <a:endParaRPr lang="en-US" sz="600" dirty="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endParaRPr lang="en-US" sz="1100" dirty="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endParaRPr lang="en-US" sz="600" dirty="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endParaRPr lang="en-US" sz="600" dirty="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2"/>
                  </a:ext>
                </a:extLst>
              </a:tr>
              <a:tr h="362493">
                <a:tc>
                  <a:txBody>
                    <a:bodyPr/>
                    <a:lstStyle/>
                    <a:p>
                      <a:pPr marL="0" marR="0">
                        <a:spcBef>
                          <a:spcPts val="400"/>
                        </a:spcBef>
                        <a:spcAft>
                          <a:spcPts val="400"/>
                        </a:spcAft>
                      </a:pPr>
                      <a:r>
                        <a:rPr lang="en-US" sz="1400" dirty="0">
                          <a:latin typeface="Calibri"/>
                          <a:ea typeface="Calibri"/>
                          <a:cs typeface="Times New Roman"/>
                        </a:rPr>
                        <a:t>Road design involves many different disciplines</a:t>
                      </a:r>
                    </a:p>
                  </a:txBody>
                  <a:tcPr marL="45171" marR="45171"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400"/>
                        </a:spcBef>
                        <a:spcAft>
                          <a:spcPts val="400"/>
                        </a:spcAft>
                      </a:pPr>
                      <a:r>
                        <a:rPr lang="en-US" sz="1100" dirty="0">
                          <a:latin typeface="Calibri"/>
                          <a:ea typeface="Calibri"/>
                          <a:cs typeface="Times New Roman"/>
                          <a:sym typeface="Wingdings"/>
                        </a:rPr>
                        <a:t></a:t>
                      </a:r>
                      <a:endParaRPr lang="en-US" sz="600" dirty="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100" dirty="0">
                          <a:latin typeface="Calibri"/>
                          <a:ea typeface="Calibri"/>
                          <a:cs typeface="Times New Roman"/>
                          <a:sym typeface="Wingdings"/>
                        </a:rPr>
                        <a:t></a:t>
                      </a:r>
                      <a:endParaRPr lang="en-US" sz="600" dirty="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100" dirty="0">
                          <a:latin typeface="Calibri"/>
                          <a:ea typeface="Calibri"/>
                          <a:cs typeface="Times New Roman"/>
                          <a:sym typeface="Wingdings"/>
                        </a:rPr>
                        <a:t></a:t>
                      </a:r>
                      <a:endParaRPr lang="en-US" sz="600" dirty="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endParaRPr lang="en-US" sz="600" dirty="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100">
                          <a:latin typeface="Calibri"/>
                          <a:ea typeface="Calibri"/>
                          <a:cs typeface="Times New Roman"/>
                          <a:sym typeface="Wingdings"/>
                        </a:rPr>
                        <a:t></a:t>
                      </a: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100">
                          <a:latin typeface="Calibri"/>
                          <a:ea typeface="Calibri"/>
                          <a:cs typeface="Times New Roman"/>
                          <a:sym typeface="Wingdings"/>
                        </a:rPr>
                        <a:t></a:t>
                      </a: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100">
                          <a:latin typeface="Calibri"/>
                          <a:ea typeface="Calibri"/>
                          <a:cs typeface="Times New Roman"/>
                          <a:sym typeface="Wingdings"/>
                        </a:rPr>
                        <a:t></a:t>
                      </a: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3"/>
                  </a:ext>
                </a:extLst>
              </a:tr>
              <a:tr h="362493">
                <a:tc>
                  <a:txBody>
                    <a:bodyPr/>
                    <a:lstStyle/>
                    <a:p>
                      <a:pPr marL="0" marR="0">
                        <a:spcBef>
                          <a:spcPts val="400"/>
                        </a:spcBef>
                        <a:spcAft>
                          <a:spcPts val="400"/>
                        </a:spcAft>
                      </a:pPr>
                      <a:r>
                        <a:rPr lang="en-US" sz="1800" b="1" dirty="0">
                          <a:latin typeface="Calibri"/>
                          <a:ea typeface="Calibri"/>
                          <a:cs typeface="Times New Roman"/>
                        </a:rPr>
                        <a:t>Context matters and it varies</a:t>
                      </a:r>
                    </a:p>
                  </a:txBody>
                  <a:tcPr marL="45171" marR="45171"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400"/>
                        </a:spcBef>
                        <a:spcAft>
                          <a:spcPts val="400"/>
                        </a:spcAft>
                      </a:pPr>
                      <a:r>
                        <a:rPr lang="en-US" sz="1100">
                          <a:latin typeface="Calibri"/>
                          <a:ea typeface="Calibri"/>
                          <a:cs typeface="Times New Roman"/>
                          <a:sym typeface="Wingdings"/>
                        </a:rPr>
                        <a:t></a:t>
                      </a: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100" dirty="0">
                          <a:latin typeface="Calibri"/>
                          <a:ea typeface="Calibri"/>
                          <a:cs typeface="Times New Roman"/>
                          <a:sym typeface="Wingdings"/>
                        </a:rPr>
                        <a:t></a:t>
                      </a:r>
                      <a:endParaRPr lang="en-US" sz="600" dirty="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100" dirty="0">
                          <a:latin typeface="Calibri"/>
                          <a:ea typeface="Calibri"/>
                          <a:cs typeface="Times New Roman"/>
                          <a:sym typeface="Wingdings"/>
                        </a:rPr>
                        <a:t></a:t>
                      </a:r>
                      <a:endParaRPr lang="en-US" sz="600" dirty="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100" dirty="0">
                          <a:latin typeface="Calibri"/>
                          <a:ea typeface="Calibri"/>
                          <a:cs typeface="Times New Roman"/>
                          <a:sym typeface="Wingdings"/>
                        </a:rPr>
                        <a:t></a:t>
                      </a:r>
                      <a:endParaRPr lang="en-US" sz="600" dirty="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100" dirty="0">
                          <a:latin typeface="Calibri"/>
                          <a:ea typeface="Calibri"/>
                          <a:cs typeface="Times New Roman"/>
                          <a:sym typeface="Wingdings"/>
                        </a:rPr>
                        <a:t></a:t>
                      </a:r>
                      <a:endParaRPr lang="en-US" sz="600" dirty="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100">
                          <a:latin typeface="Calibri"/>
                          <a:ea typeface="Calibri"/>
                          <a:cs typeface="Times New Roman"/>
                          <a:sym typeface="Wingdings"/>
                        </a:rPr>
                        <a:t></a:t>
                      </a: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100">
                          <a:latin typeface="Calibri"/>
                          <a:ea typeface="Calibri"/>
                          <a:cs typeface="Times New Roman"/>
                          <a:sym typeface="Wingdings"/>
                        </a:rPr>
                        <a:t></a:t>
                      </a: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100">
                          <a:latin typeface="Calibri"/>
                          <a:ea typeface="Calibri"/>
                          <a:cs typeface="Times New Roman"/>
                          <a:sym typeface="Wingdings"/>
                        </a:rPr>
                        <a:t></a:t>
                      </a: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100">
                          <a:latin typeface="Calibri"/>
                          <a:ea typeface="Calibri"/>
                          <a:cs typeface="Times New Roman"/>
                          <a:sym typeface="Wingdings"/>
                        </a:rPr>
                        <a:t></a:t>
                      </a: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4"/>
                  </a:ext>
                </a:extLst>
              </a:tr>
              <a:tr h="362493">
                <a:tc>
                  <a:txBody>
                    <a:bodyPr/>
                    <a:lstStyle/>
                    <a:p>
                      <a:pPr marL="0" marR="0">
                        <a:spcBef>
                          <a:spcPts val="400"/>
                        </a:spcBef>
                        <a:spcAft>
                          <a:spcPts val="400"/>
                        </a:spcAft>
                      </a:pPr>
                      <a:r>
                        <a:rPr lang="en-US" sz="1400" dirty="0">
                          <a:latin typeface="Calibri"/>
                          <a:ea typeface="Calibri"/>
                          <a:cs typeface="Times New Roman"/>
                        </a:rPr>
                        <a:t>Performance (operational, safety) is important</a:t>
                      </a:r>
                    </a:p>
                  </a:txBody>
                  <a:tcPr marL="45171" marR="45171"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400"/>
                        </a:spcBef>
                        <a:spcAft>
                          <a:spcPts val="400"/>
                        </a:spcAft>
                      </a:pP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100">
                          <a:latin typeface="Calibri"/>
                          <a:ea typeface="Calibri"/>
                          <a:cs typeface="Times New Roman"/>
                          <a:sym typeface="Wingdings"/>
                        </a:rPr>
                        <a:t></a:t>
                      </a: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100" dirty="0">
                          <a:latin typeface="Calibri"/>
                          <a:ea typeface="Calibri"/>
                          <a:cs typeface="Times New Roman"/>
                          <a:sym typeface="Wingdings"/>
                        </a:rPr>
                        <a:t></a:t>
                      </a:r>
                      <a:endParaRPr lang="en-US" sz="600" dirty="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100" dirty="0">
                          <a:latin typeface="Calibri"/>
                          <a:ea typeface="Calibri"/>
                          <a:cs typeface="Times New Roman"/>
                          <a:sym typeface="Wingdings"/>
                        </a:rPr>
                        <a:t></a:t>
                      </a:r>
                      <a:endParaRPr lang="en-US" sz="600" dirty="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100">
                          <a:latin typeface="Calibri"/>
                          <a:ea typeface="Calibri"/>
                          <a:cs typeface="Times New Roman"/>
                          <a:sym typeface="Wingdings"/>
                        </a:rPr>
                        <a:t></a:t>
                      </a: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100">
                          <a:latin typeface="Calibri"/>
                          <a:ea typeface="Calibri"/>
                          <a:cs typeface="Times New Roman"/>
                          <a:sym typeface="Wingdings"/>
                        </a:rPr>
                        <a:t></a:t>
                      </a: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100">
                          <a:latin typeface="Calibri"/>
                          <a:ea typeface="Calibri"/>
                          <a:cs typeface="Times New Roman"/>
                          <a:sym typeface="Wingdings"/>
                        </a:rPr>
                        <a:t></a:t>
                      </a: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100">
                          <a:latin typeface="Calibri"/>
                          <a:ea typeface="Calibri"/>
                          <a:cs typeface="Times New Roman"/>
                          <a:sym typeface="Wingdings"/>
                        </a:rPr>
                        <a:t></a:t>
                      </a: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5"/>
                  </a:ext>
                </a:extLst>
              </a:tr>
              <a:tr h="362493">
                <a:tc>
                  <a:txBody>
                    <a:bodyPr/>
                    <a:lstStyle/>
                    <a:p>
                      <a:pPr marL="0" marR="0">
                        <a:spcBef>
                          <a:spcPts val="400"/>
                        </a:spcBef>
                        <a:spcAft>
                          <a:spcPts val="400"/>
                        </a:spcAft>
                      </a:pPr>
                      <a:r>
                        <a:rPr lang="en-US" sz="1400" dirty="0">
                          <a:latin typeface="Calibri"/>
                          <a:ea typeface="Calibri"/>
                          <a:cs typeface="Times New Roman"/>
                        </a:rPr>
                        <a:t>Performance may have many dimensions</a:t>
                      </a:r>
                    </a:p>
                  </a:txBody>
                  <a:tcPr marL="45171" marR="45171"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400"/>
                        </a:spcBef>
                        <a:spcAft>
                          <a:spcPts val="400"/>
                        </a:spcAft>
                      </a:pPr>
                      <a:r>
                        <a:rPr lang="en-US" sz="1100">
                          <a:latin typeface="Calibri"/>
                          <a:ea typeface="Calibri"/>
                          <a:cs typeface="Times New Roman"/>
                          <a:sym typeface="Wingdings"/>
                        </a:rPr>
                        <a:t></a:t>
                      </a: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100">
                          <a:latin typeface="Calibri"/>
                          <a:ea typeface="Calibri"/>
                          <a:cs typeface="Times New Roman"/>
                          <a:sym typeface="Wingdings"/>
                        </a:rPr>
                        <a:t></a:t>
                      </a: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100" dirty="0">
                          <a:latin typeface="Calibri"/>
                          <a:ea typeface="Calibri"/>
                          <a:cs typeface="Times New Roman"/>
                          <a:sym typeface="Wingdings"/>
                        </a:rPr>
                        <a:t></a:t>
                      </a:r>
                      <a:endParaRPr lang="en-US" sz="600" dirty="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100" dirty="0">
                          <a:latin typeface="Calibri"/>
                          <a:ea typeface="Calibri"/>
                          <a:cs typeface="Times New Roman"/>
                          <a:sym typeface="Wingdings"/>
                        </a:rPr>
                        <a:t></a:t>
                      </a:r>
                      <a:endParaRPr lang="en-US" sz="600" dirty="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100">
                          <a:latin typeface="Calibri"/>
                          <a:ea typeface="Calibri"/>
                          <a:cs typeface="Times New Roman"/>
                          <a:sym typeface="Wingdings"/>
                        </a:rPr>
                        <a:t></a:t>
                      </a: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endParaRPr lang="en-US" sz="600" dirty="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100" dirty="0">
                          <a:latin typeface="Calibri"/>
                          <a:ea typeface="Calibri"/>
                          <a:cs typeface="Times New Roman"/>
                          <a:sym typeface="Wingdings"/>
                        </a:rPr>
                        <a:t></a:t>
                      </a:r>
                      <a:endParaRPr lang="en-US" sz="600" dirty="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100">
                          <a:latin typeface="Calibri"/>
                          <a:ea typeface="Calibri"/>
                          <a:cs typeface="Times New Roman"/>
                          <a:sym typeface="Wingdings"/>
                        </a:rPr>
                        <a:t></a:t>
                      </a: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100">
                          <a:latin typeface="Calibri"/>
                          <a:ea typeface="Calibri"/>
                          <a:cs typeface="Times New Roman"/>
                          <a:sym typeface="Wingdings"/>
                        </a:rPr>
                        <a:t></a:t>
                      </a: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6"/>
                  </a:ext>
                </a:extLst>
              </a:tr>
              <a:tr h="443540">
                <a:tc>
                  <a:txBody>
                    <a:bodyPr/>
                    <a:lstStyle/>
                    <a:p>
                      <a:pPr marL="0" marR="0">
                        <a:spcBef>
                          <a:spcPts val="400"/>
                        </a:spcBef>
                        <a:spcAft>
                          <a:spcPts val="400"/>
                        </a:spcAft>
                      </a:pPr>
                      <a:r>
                        <a:rPr lang="en-US" sz="1400" dirty="0">
                          <a:latin typeface="Calibri"/>
                          <a:ea typeface="Calibri"/>
                          <a:cs typeface="Times New Roman"/>
                        </a:rPr>
                        <a:t>Safety performance should focus on elimination or mitigation of severe crashes</a:t>
                      </a:r>
                    </a:p>
                  </a:txBody>
                  <a:tcPr marL="45171" marR="45171"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400"/>
                        </a:spcBef>
                        <a:spcAft>
                          <a:spcPts val="400"/>
                        </a:spcAft>
                      </a:pP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100">
                          <a:latin typeface="Calibri"/>
                          <a:ea typeface="Calibri"/>
                          <a:cs typeface="Times New Roman"/>
                          <a:sym typeface="Wingdings"/>
                        </a:rPr>
                        <a:t></a:t>
                      </a: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100" dirty="0">
                          <a:latin typeface="Calibri"/>
                          <a:ea typeface="Calibri"/>
                          <a:cs typeface="Times New Roman"/>
                          <a:sym typeface="Wingdings"/>
                        </a:rPr>
                        <a:t></a:t>
                      </a:r>
                      <a:endParaRPr lang="en-US" sz="600" dirty="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100">
                          <a:latin typeface="Calibri"/>
                          <a:ea typeface="Calibri"/>
                          <a:cs typeface="Times New Roman"/>
                          <a:sym typeface="Wingdings"/>
                        </a:rPr>
                        <a:t></a:t>
                      </a: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100">
                          <a:latin typeface="Calibri"/>
                          <a:ea typeface="Calibri"/>
                          <a:cs typeface="Times New Roman"/>
                          <a:sym typeface="Wingdings"/>
                        </a:rPr>
                        <a:t></a:t>
                      </a: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endParaRPr lang="en-US" sz="600" dirty="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100">
                          <a:latin typeface="Calibri"/>
                          <a:ea typeface="Calibri"/>
                          <a:cs typeface="Times New Roman"/>
                          <a:sym typeface="Wingdings"/>
                        </a:rPr>
                        <a:t></a:t>
                      </a: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100">
                          <a:latin typeface="Calibri"/>
                          <a:ea typeface="Calibri"/>
                          <a:cs typeface="Times New Roman"/>
                          <a:sym typeface="Wingdings"/>
                        </a:rPr>
                        <a:t></a:t>
                      </a: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7"/>
                  </a:ext>
                </a:extLst>
              </a:tr>
              <a:tr h="362493">
                <a:tc>
                  <a:txBody>
                    <a:bodyPr/>
                    <a:lstStyle/>
                    <a:p>
                      <a:pPr marL="0" marR="0">
                        <a:spcBef>
                          <a:spcPts val="400"/>
                        </a:spcBef>
                        <a:spcAft>
                          <a:spcPts val="400"/>
                        </a:spcAft>
                      </a:pPr>
                      <a:r>
                        <a:rPr lang="en-US" sz="1400" dirty="0">
                          <a:latin typeface="Calibri"/>
                          <a:ea typeface="Calibri"/>
                          <a:cs typeface="Times New Roman"/>
                        </a:rPr>
                        <a:t>Speed and crash severity are closely linked</a:t>
                      </a:r>
                    </a:p>
                  </a:txBody>
                  <a:tcPr marL="45171" marR="45171"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400"/>
                        </a:spcBef>
                        <a:spcAft>
                          <a:spcPts val="400"/>
                        </a:spcAft>
                      </a:pP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100">
                          <a:latin typeface="Calibri"/>
                          <a:ea typeface="Calibri"/>
                          <a:cs typeface="Times New Roman"/>
                          <a:sym typeface="Wingdings"/>
                        </a:rPr>
                        <a:t></a:t>
                      </a: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endParaRPr lang="en-US" sz="600" dirty="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endParaRPr lang="en-US" sz="600" dirty="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100">
                          <a:latin typeface="Calibri"/>
                          <a:ea typeface="Calibri"/>
                          <a:cs typeface="Times New Roman"/>
                          <a:sym typeface="Wingdings"/>
                        </a:rPr>
                        <a:t></a:t>
                      </a: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endParaRPr lang="en-US" sz="600" dirty="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8"/>
                  </a:ext>
                </a:extLst>
              </a:tr>
              <a:tr h="443540">
                <a:tc>
                  <a:txBody>
                    <a:bodyPr/>
                    <a:lstStyle/>
                    <a:p>
                      <a:pPr marL="0" marR="0">
                        <a:spcBef>
                          <a:spcPts val="400"/>
                        </a:spcBef>
                        <a:spcAft>
                          <a:spcPts val="400"/>
                        </a:spcAft>
                      </a:pPr>
                      <a:r>
                        <a:rPr lang="en-US" sz="1600" b="1" dirty="0">
                          <a:latin typeface="Calibri"/>
                          <a:ea typeface="Calibri"/>
                          <a:cs typeface="Times New Roman"/>
                        </a:rPr>
                        <a:t>Existing roads with known problems are different from new roads</a:t>
                      </a:r>
                    </a:p>
                  </a:txBody>
                  <a:tcPr marL="45171" marR="45171"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400"/>
                        </a:spcBef>
                        <a:spcAft>
                          <a:spcPts val="400"/>
                        </a:spcAft>
                      </a:pP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100" dirty="0">
                          <a:latin typeface="Calibri"/>
                          <a:ea typeface="Calibri"/>
                          <a:cs typeface="Times New Roman"/>
                          <a:sym typeface="Wingdings"/>
                        </a:rPr>
                        <a:t></a:t>
                      </a:r>
                      <a:endParaRPr lang="en-US" sz="600" dirty="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100" dirty="0">
                          <a:latin typeface="Calibri"/>
                          <a:ea typeface="Calibri"/>
                          <a:cs typeface="Times New Roman"/>
                          <a:sym typeface="Wingdings"/>
                        </a:rPr>
                        <a:t></a:t>
                      </a:r>
                      <a:endParaRPr lang="en-US" sz="600" dirty="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endParaRPr lang="en-US" sz="600" dirty="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endParaRPr lang="en-US" sz="600" dirty="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100">
                          <a:latin typeface="Calibri"/>
                          <a:ea typeface="Calibri"/>
                          <a:cs typeface="Times New Roman"/>
                          <a:sym typeface="Wingdings"/>
                        </a:rPr>
                        <a:t></a:t>
                      </a: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100" dirty="0">
                          <a:latin typeface="Calibri"/>
                          <a:ea typeface="Calibri"/>
                          <a:cs typeface="Times New Roman"/>
                          <a:sym typeface="Wingdings"/>
                        </a:rPr>
                        <a:t></a:t>
                      </a:r>
                      <a:endParaRPr lang="en-US" sz="600" dirty="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9"/>
                  </a:ext>
                </a:extLst>
              </a:tr>
              <a:tr h="665310">
                <a:tc>
                  <a:txBody>
                    <a:bodyPr/>
                    <a:lstStyle/>
                    <a:p>
                      <a:pPr marL="0" marR="0">
                        <a:spcBef>
                          <a:spcPts val="400"/>
                        </a:spcBef>
                        <a:spcAft>
                          <a:spcPts val="400"/>
                        </a:spcAft>
                      </a:pPr>
                      <a:r>
                        <a:rPr lang="en-US" sz="1400" dirty="0">
                          <a:latin typeface="Calibri"/>
                          <a:ea typeface="Calibri"/>
                          <a:cs typeface="Times New Roman"/>
                        </a:rPr>
                        <a:t>Traditional design approaches (full application of AASHTO criteria) are believed by professionals to yield suboptimal results</a:t>
                      </a:r>
                    </a:p>
                  </a:txBody>
                  <a:tcPr marL="45171" marR="45171"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400"/>
                        </a:spcBef>
                        <a:spcAft>
                          <a:spcPts val="400"/>
                        </a:spcAft>
                      </a:pPr>
                      <a:r>
                        <a:rPr lang="en-US" sz="1100">
                          <a:latin typeface="Calibri"/>
                          <a:ea typeface="Calibri"/>
                          <a:cs typeface="Times New Roman"/>
                          <a:sym typeface="Wingdings"/>
                        </a:rPr>
                        <a:t></a:t>
                      </a: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100">
                          <a:latin typeface="Calibri"/>
                          <a:ea typeface="Calibri"/>
                          <a:cs typeface="Times New Roman"/>
                          <a:sym typeface="Wingdings"/>
                        </a:rPr>
                        <a:t></a:t>
                      </a: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100" dirty="0">
                          <a:latin typeface="Calibri"/>
                          <a:ea typeface="Calibri"/>
                          <a:cs typeface="Times New Roman"/>
                          <a:sym typeface="Wingdings"/>
                        </a:rPr>
                        <a:t></a:t>
                      </a:r>
                      <a:endParaRPr lang="en-US" sz="600" dirty="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100" dirty="0">
                          <a:latin typeface="Calibri"/>
                          <a:ea typeface="Calibri"/>
                          <a:cs typeface="Times New Roman"/>
                          <a:sym typeface="Wingdings"/>
                        </a:rPr>
                        <a:t></a:t>
                      </a:r>
                      <a:endParaRPr lang="en-US" sz="600" dirty="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endParaRPr lang="en-US" sz="600" dirty="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100" dirty="0">
                          <a:latin typeface="Calibri"/>
                          <a:ea typeface="Calibri"/>
                          <a:cs typeface="Times New Roman"/>
                          <a:sym typeface="Wingdings"/>
                        </a:rPr>
                        <a:t></a:t>
                      </a:r>
                      <a:endParaRPr lang="en-US" sz="600" dirty="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endParaRPr lang="en-US" sz="600" dirty="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endParaRPr lang="en-US" sz="600" dirty="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10"/>
                  </a:ext>
                </a:extLst>
              </a:tr>
              <a:tr h="665310">
                <a:tc>
                  <a:txBody>
                    <a:bodyPr/>
                    <a:lstStyle/>
                    <a:p>
                      <a:pPr marL="0" marR="0">
                        <a:spcBef>
                          <a:spcPts val="400"/>
                        </a:spcBef>
                        <a:spcAft>
                          <a:spcPts val="400"/>
                        </a:spcAft>
                      </a:pPr>
                      <a:r>
                        <a:rPr lang="en-US" sz="1600" b="1" dirty="0">
                          <a:latin typeface="Calibri"/>
                          <a:ea typeface="Calibri"/>
                          <a:cs typeface="Times New Roman"/>
                        </a:rPr>
                        <a:t>Focusing on identifying and addressing the problem(s) should be central to developing design solutions</a:t>
                      </a:r>
                    </a:p>
                  </a:txBody>
                  <a:tcPr marL="45171" marR="45171"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400"/>
                        </a:spcBef>
                        <a:spcAft>
                          <a:spcPts val="400"/>
                        </a:spcAft>
                      </a:pPr>
                      <a:r>
                        <a:rPr lang="en-US" sz="1100">
                          <a:latin typeface="Calibri"/>
                          <a:ea typeface="Calibri"/>
                          <a:cs typeface="Times New Roman"/>
                          <a:sym typeface="Wingdings"/>
                        </a:rPr>
                        <a:t></a:t>
                      </a: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100">
                          <a:latin typeface="Calibri"/>
                          <a:ea typeface="Calibri"/>
                          <a:cs typeface="Times New Roman"/>
                          <a:sym typeface="Wingdings"/>
                        </a:rPr>
                        <a:t></a:t>
                      </a: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100">
                          <a:latin typeface="Calibri"/>
                          <a:ea typeface="Calibri"/>
                          <a:cs typeface="Times New Roman"/>
                          <a:sym typeface="Wingdings"/>
                        </a:rPr>
                        <a:t></a:t>
                      </a: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100">
                          <a:latin typeface="Calibri"/>
                          <a:ea typeface="Calibri"/>
                          <a:cs typeface="Times New Roman"/>
                          <a:sym typeface="Wingdings"/>
                        </a:rPr>
                        <a:t></a:t>
                      </a: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100">
                          <a:latin typeface="Calibri"/>
                          <a:ea typeface="Calibri"/>
                          <a:cs typeface="Times New Roman"/>
                          <a:sym typeface="Wingdings"/>
                        </a:rPr>
                        <a:t></a:t>
                      </a: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endParaRPr lang="en-US" sz="600" dirty="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100" dirty="0">
                          <a:latin typeface="Calibri"/>
                          <a:ea typeface="Calibri"/>
                          <a:cs typeface="Times New Roman"/>
                          <a:sym typeface="Wingdings"/>
                        </a:rPr>
                        <a:t></a:t>
                      </a:r>
                      <a:endParaRPr lang="en-US" sz="600" dirty="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100" dirty="0">
                          <a:latin typeface="Calibri"/>
                          <a:ea typeface="Calibri"/>
                          <a:cs typeface="Times New Roman"/>
                          <a:sym typeface="Wingdings"/>
                        </a:rPr>
                        <a:t></a:t>
                      </a:r>
                      <a:endParaRPr lang="en-US" sz="600" dirty="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100" dirty="0">
                          <a:latin typeface="Calibri"/>
                          <a:ea typeface="Calibri"/>
                          <a:cs typeface="Times New Roman"/>
                          <a:sym typeface="Wingdings"/>
                        </a:rPr>
                        <a:t></a:t>
                      </a:r>
                      <a:endParaRPr lang="en-US" sz="600" dirty="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endParaRPr lang="en-US" sz="600" dirty="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11"/>
                  </a:ext>
                </a:extLst>
              </a:tr>
              <a:tr h="443540">
                <a:tc>
                  <a:txBody>
                    <a:bodyPr/>
                    <a:lstStyle/>
                    <a:p>
                      <a:pPr marL="0" marR="0">
                        <a:spcBef>
                          <a:spcPts val="400"/>
                        </a:spcBef>
                        <a:spcAft>
                          <a:spcPts val="400"/>
                        </a:spcAft>
                      </a:pPr>
                      <a:r>
                        <a:rPr lang="en-US" sz="1400" dirty="0">
                          <a:latin typeface="Calibri"/>
                          <a:ea typeface="Calibri"/>
                          <a:cs typeface="Times New Roman"/>
                        </a:rPr>
                        <a:t>Safety risk and cost-effectiveness are related to traffic volumes</a:t>
                      </a:r>
                    </a:p>
                  </a:txBody>
                  <a:tcPr marL="45171" marR="45171"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400"/>
                        </a:spcBef>
                        <a:spcAft>
                          <a:spcPts val="400"/>
                        </a:spcAft>
                      </a:pPr>
                      <a:endParaRPr lang="en-US" sz="600" dirty="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100">
                          <a:latin typeface="Calibri"/>
                          <a:ea typeface="Calibri"/>
                          <a:cs typeface="Times New Roman"/>
                          <a:sym typeface="Wingdings"/>
                        </a:rPr>
                        <a:t></a:t>
                      </a: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100">
                          <a:latin typeface="Calibri"/>
                          <a:ea typeface="Calibri"/>
                          <a:cs typeface="Times New Roman"/>
                          <a:sym typeface="Wingdings"/>
                        </a:rPr>
                        <a:t></a:t>
                      </a: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endParaRPr lang="en-US" sz="60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endParaRPr lang="en-US" sz="600" dirty="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100" dirty="0">
                          <a:latin typeface="Calibri"/>
                          <a:ea typeface="Calibri"/>
                          <a:cs typeface="Times New Roman"/>
                          <a:sym typeface="Wingdings"/>
                        </a:rPr>
                        <a:t></a:t>
                      </a:r>
                      <a:endParaRPr lang="en-US" sz="600" dirty="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400"/>
                        </a:spcBef>
                        <a:spcAft>
                          <a:spcPts val="400"/>
                        </a:spcAft>
                      </a:pPr>
                      <a:r>
                        <a:rPr lang="en-US" sz="1100" dirty="0">
                          <a:latin typeface="Calibri"/>
                          <a:ea typeface="Calibri"/>
                          <a:cs typeface="Times New Roman"/>
                          <a:sym typeface="Wingdings"/>
                        </a:rPr>
                        <a:t></a:t>
                      </a:r>
                      <a:endParaRPr lang="en-US" sz="600" dirty="0">
                        <a:latin typeface="Calibri"/>
                        <a:ea typeface="Calibri"/>
                        <a:cs typeface="Times New Roman"/>
                      </a:endParaRPr>
                    </a:p>
                  </a:txBody>
                  <a:tcPr marL="45171" marR="45171"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12"/>
                  </a:ext>
                </a:extLst>
              </a:tr>
            </a:tbl>
          </a:graphicData>
        </a:graphic>
      </p:graphicFrame>
      <p:sp>
        <p:nvSpPr>
          <p:cNvPr id="6" name="Title 2"/>
          <p:cNvSpPr>
            <a:spLocks noGrp="1"/>
          </p:cNvSpPr>
          <p:nvPr>
            <p:ph type="title"/>
          </p:nvPr>
        </p:nvSpPr>
        <p:spPr>
          <a:xfrm>
            <a:off x="257590" y="320545"/>
            <a:ext cx="3688768" cy="679899"/>
          </a:xfrm>
          <a:solidFill>
            <a:schemeClr val="bg1"/>
          </a:solidFill>
        </p:spPr>
        <p:txBody>
          <a:bodyPr>
            <a:normAutofit/>
          </a:bodyPr>
          <a:lstStyle/>
          <a:p>
            <a:r>
              <a:rPr lang="en-US" b="1" dirty="0">
                <a:solidFill>
                  <a:schemeClr val="accent2">
                    <a:lumMod val="75000"/>
                  </a:schemeClr>
                </a:solidFill>
              </a:rPr>
              <a:t>Early Research Findings</a:t>
            </a:r>
          </a:p>
        </p:txBody>
      </p:sp>
    </p:spTree>
    <p:extLst>
      <p:ext uri="{BB962C8B-B14F-4D97-AF65-F5344CB8AC3E}">
        <p14:creationId xmlns:p14="http://schemas.microsoft.com/office/powerpoint/2010/main" val="325398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07400" cy="990600"/>
          </a:xfrm>
        </p:spPr>
        <p:txBody>
          <a:bodyPr>
            <a:normAutofit/>
          </a:bodyPr>
          <a:lstStyle/>
          <a:p>
            <a:r>
              <a:rPr lang="en-US" b="1" dirty="0" smtClean="0">
                <a:solidFill>
                  <a:schemeClr val="tx1"/>
                </a:solidFill>
              </a:rPr>
              <a:t>What is the purpose of geometric design? Of each of the elements of the road? </a:t>
            </a:r>
            <a:endParaRPr lang="en-US" b="1" dirty="0">
              <a:solidFill>
                <a:schemeClr val="tx1"/>
              </a:solidFill>
            </a:endParaRPr>
          </a:p>
        </p:txBody>
      </p:sp>
      <p:pic>
        <p:nvPicPr>
          <p:cNvPr id="4" name="Picture 9"/>
          <p:cNvPicPr>
            <a:picLocks noGrp="1" noChangeAspect="1" noChangeArrowheads="1"/>
          </p:cNvPicPr>
          <p:nvPr>
            <p:ph idx="1"/>
          </p:nvPr>
        </p:nvPicPr>
        <p:blipFill>
          <a:blip r:embed="rId3"/>
          <a:srcRect/>
          <a:stretch>
            <a:fillRect/>
          </a:stretch>
        </p:blipFill>
        <p:spPr>
          <a:xfrm>
            <a:off x="139700" y="1496697"/>
            <a:ext cx="8911536" cy="6113265"/>
          </a:xfrm>
          <a:ln>
            <a:solidFill>
              <a:srgbClr val="256146"/>
            </a:solidFill>
          </a:ln>
        </p:spPr>
      </p:pic>
    </p:spTree>
    <p:extLst>
      <p:ext uri="{BB962C8B-B14F-4D97-AF65-F5344CB8AC3E}">
        <p14:creationId xmlns:p14="http://schemas.microsoft.com/office/powerpoint/2010/main" val="353602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492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001957" y="5939868"/>
            <a:ext cx="809389" cy="276999"/>
          </a:xfrm>
          <a:prstGeom prst="rect">
            <a:avLst/>
          </a:prstGeom>
          <a:noFill/>
        </p:spPr>
        <p:txBody>
          <a:bodyPr wrap="none" rtlCol="0">
            <a:spAutoFit/>
          </a:bodyPr>
          <a:lstStyle/>
          <a:p>
            <a:r>
              <a:rPr lang="en-US" sz="1200" dirty="0"/>
              <a:t>Figure 5-1</a:t>
            </a:r>
          </a:p>
        </p:txBody>
      </p:sp>
      <p:sp>
        <p:nvSpPr>
          <p:cNvPr id="9" name="Title 1"/>
          <p:cNvSpPr txBox="1">
            <a:spLocks/>
          </p:cNvSpPr>
          <p:nvPr/>
        </p:nvSpPr>
        <p:spPr>
          <a:xfrm>
            <a:off x="304229" y="297007"/>
            <a:ext cx="8535541" cy="770660"/>
          </a:xfrm>
          <a:prstGeom prst="rect">
            <a:avLst/>
          </a:prstGeom>
        </p:spPr>
        <p:txBody>
          <a:bodyPr vert="horz" lIns="0" tIns="0" rIns="0" bIns="0" rtlCol="0" anchor="t" anchorCtr="0">
            <a:normAutofit fontScale="85000" lnSpcReduction="10000"/>
          </a:bodyPr>
          <a:lstStyle>
            <a:lvl1pPr algn="l" defTabSz="914400" rtl="0" eaLnBrk="1" latinLnBrk="0" hangingPunct="1">
              <a:lnSpc>
                <a:spcPct val="90000"/>
              </a:lnSpc>
              <a:spcBef>
                <a:spcPct val="0"/>
              </a:spcBef>
              <a:buNone/>
              <a:defRPr sz="3200" b="0" kern="1200">
                <a:solidFill>
                  <a:schemeClr val="bg1"/>
                </a:solidFill>
                <a:latin typeface="+mj-lt"/>
                <a:ea typeface="+mj-ea"/>
                <a:cs typeface="Arial" panose="020B0604020202020204" pitchFamily="34" charset="0"/>
              </a:defRPr>
            </a:lvl1pPr>
          </a:lstStyle>
          <a:p>
            <a:pPr marL="0" lvl="1"/>
            <a:r>
              <a:rPr lang="en-US" sz="4700" b="1" kern="0" dirty="0">
                <a:solidFill>
                  <a:schemeClr val="bg1"/>
                </a:solidFill>
                <a:latin typeface="+mn-lt"/>
                <a:ea typeface="+mj-ea"/>
                <a:cs typeface="+mj-cs"/>
              </a:rPr>
              <a:t>Fundamental Bases for Roadway Design</a:t>
            </a:r>
            <a:r>
              <a:rPr lang="en-US" sz="3600" b="1" kern="0" dirty="0">
                <a:solidFill>
                  <a:sysClr val="windowText" lastClr="000000"/>
                </a:solidFill>
              </a:rPr>
              <a:t/>
            </a:r>
            <a:br>
              <a:rPr lang="en-US" sz="3600" b="1" kern="0" dirty="0">
                <a:solidFill>
                  <a:sysClr val="windowText" lastClr="000000"/>
                </a:solidFill>
              </a:rPr>
            </a:br>
            <a:endParaRPr lang="en-US" kern="0" dirty="0">
              <a:solidFill>
                <a:sysClr val="windowText" lastClr="000000"/>
              </a:solidFill>
            </a:endParaRPr>
          </a:p>
        </p:txBody>
      </p:sp>
      <p:sp>
        <p:nvSpPr>
          <p:cNvPr id="10" name="Content Placeholder 2"/>
          <p:cNvSpPr txBox="1">
            <a:spLocks/>
          </p:cNvSpPr>
          <p:nvPr/>
        </p:nvSpPr>
        <p:spPr>
          <a:xfrm>
            <a:off x="448438" y="1168179"/>
            <a:ext cx="8391332" cy="4129961"/>
          </a:xfrm>
          <a:prstGeom prst="rect">
            <a:avLst/>
          </a:prstGeom>
        </p:spPr>
        <p:txBody>
          <a:bodyPr vert="horz" lIns="0" tIns="0" rIns="0" bIns="0" rtlCol="0">
            <a:noAutofit/>
          </a:bodyPr>
          <a:lstStyle>
            <a:lvl1pPr marL="171450" indent="-171450" algn="l" defTabSz="914400" rtl="0" eaLnBrk="1" latinLnBrk="0" hangingPunct="1">
              <a:lnSpc>
                <a:spcPct val="100000"/>
              </a:lnSpc>
              <a:spcBef>
                <a:spcPts val="600"/>
              </a:spcBef>
              <a:spcAft>
                <a:spcPts val="600"/>
              </a:spcAft>
              <a:buFont typeface="Arial" panose="020B0604020202020204" pitchFamily="34" charset="0"/>
              <a:buChar char="•"/>
              <a:defRPr sz="2000" kern="1200">
                <a:solidFill>
                  <a:srgbClr val="4D4D4D"/>
                </a:solidFill>
                <a:latin typeface="+mn-lt"/>
                <a:ea typeface="+mn-ea"/>
                <a:cs typeface="Arial" panose="020B0604020202020204" pitchFamily="34" charset="0"/>
              </a:defRPr>
            </a:lvl1pPr>
            <a:lvl2pPr marL="569913" indent="-280988" algn="l" defTabSz="914400" rtl="0" eaLnBrk="1" latinLnBrk="0" hangingPunct="1">
              <a:lnSpc>
                <a:spcPct val="100000"/>
              </a:lnSpc>
              <a:spcBef>
                <a:spcPts val="600"/>
              </a:spcBef>
              <a:spcAft>
                <a:spcPts val="600"/>
              </a:spcAft>
              <a:buFont typeface="Calibri Light" panose="020F0302020204030204" pitchFamily="34" charset="0"/>
              <a:buChar char="–"/>
              <a:defRPr sz="1800" kern="1200">
                <a:solidFill>
                  <a:srgbClr val="4D4D4D"/>
                </a:solidFill>
                <a:latin typeface="+mn-lt"/>
                <a:ea typeface="+mn-ea"/>
                <a:cs typeface="Arial" panose="020B0604020202020204" pitchFamily="34" charset="0"/>
              </a:defRPr>
            </a:lvl2pPr>
            <a:lvl3pPr marL="860425" indent="-173038" algn="l" defTabSz="914400" rtl="0" eaLnBrk="1" latinLnBrk="0" hangingPunct="1">
              <a:lnSpc>
                <a:spcPct val="100000"/>
              </a:lnSpc>
              <a:spcBef>
                <a:spcPts val="600"/>
              </a:spcBef>
              <a:spcAft>
                <a:spcPts val="600"/>
              </a:spcAft>
              <a:buFont typeface="Arial" panose="020B0604020202020204" pitchFamily="34" charset="0"/>
              <a:buChar char="•"/>
              <a:defRPr sz="1600" kern="1200">
                <a:solidFill>
                  <a:srgbClr val="4D4D4D"/>
                </a:solidFill>
                <a:latin typeface="+mn-lt"/>
                <a:ea typeface="+mn-ea"/>
                <a:cs typeface="Arial" panose="020B0604020202020204" pitchFamily="34" charset="0"/>
              </a:defRPr>
            </a:lvl3pPr>
            <a:lvl4pPr marL="1141413" indent="-173038" algn="l" defTabSz="914400" rtl="0" eaLnBrk="1" latinLnBrk="0" hangingPunct="1">
              <a:lnSpc>
                <a:spcPct val="100000"/>
              </a:lnSpc>
              <a:spcBef>
                <a:spcPts val="600"/>
              </a:spcBef>
              <a:spcAft>
                <a:spcPts val="600"/>
              </a:spcAft>
              <a:buFont typeface="Arial" panose="020B0604020202020204" pitchFamily="34" charset="0"/>
              <a:buChar char="•"/>
              <a:defRPr sz="1400" kern="1200">
                <a:solidFill>
                  <a:srgbClr val="4D4D4D"/>
                </a:solidFill>
                <a:latin typeface="+mn-lt"/>
                <a:ea typeface="+mn-ea"/>
                <a:cs typeface="Arial" panose="020B0604020202020204" pitchFamily="34" charset="0"/>
              </a:defRPr>
            </a:lvl4pPr>
            <a:lvl5pPr marL="1484313" indent="-225425" algn="l" defTabSz="914400" rtl="0" eaLnBrk="1" latinLnBrk="0" hangingPunct="1">
              <a:lnSpc>
                <a:spcPct val="100000"/>
              </a:lnSpc>
              <a:spcBef>
                <a:spcPts val="600"/>
              </a:spcBef>
              <a:spcAft>
                <a:spcPts val="600"/>
              </a:spcAft>
              <a:buFont typeface="Arial" panose="020B0604020202020204" pitchFamily="34" charset="0"/>
              <a:buChar char="•"/>
              <a:defRPr sz="1400" kern="1200">
                <a:solidFill>
                  <a:srgbClr val="4D4D4D"/>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800" b="1" i="1" dirty="0">
                <a:solidFill>
                  <a:srgbClr val="FFFF00"/>
                </a:solidFill>
              </a:rPr>
              <a:t>Roadway design projects begin with a stated transportation problem</a:t>
            </a:r>
            <a:r>
              <a:rPr lang="en-US" sz="2800" dirty="0">
                <a:solidFill>
                  <a:schemeClr val="bg1"/>
                </a:solidFill>
              </a:rPr>
              <a:t>. The purpose of geometric design is to provide the necessary three-dimensional framework for a facility to address the problem by providing the appropriate service to the users. </a:t>
            </a:r>
          </a:p>
          <a:p>
            <a:pPr marL="0" indent="0">
              <a:buFont typeface="Arial" panose="020B0604020202020204" pitchFamily="34" charset="0"/>
              <a:buNone/>
            </a:pPr>
            <a:endParaRPr lang="en-US" sz="2800" b="1" i="1" dirty="0"/>
          </a:p>
          <a:p>
            <a:pPr marL="0" indent="0">
              <a:buFont typeface="Arial" panose="020B0604020202020204" pitchFamily="34" charset="0"/>
              <a:buNone/>
            </a:pPr>
            <a:r>
              <a:rPr lang="en-US" sz="2800" b="1" i="1" dirty="0">
                <a:solidFill>
                  <a:srgbClr val="FFFF00"/>
                </a:solidFill>
              </a:rPr>
              <a:t>Dimensional and other design standards and criteria are a means to an end. </a:t>
            </a:r>
            <a:r>
              <a:rPr lang="en-US" sz="2800" b="1" i="1" dirty="0">
                <a:solidFill>
                  <a:schemeClr val="bg1"/>
                </a:solidFill>
              </a:rPr>
              <a:t>The end is transportation performance, such performance to include </a:t>
            </a:r>
            <a:r>
              <a:rPr lang="en-US" sz="2800" b="1" i="1" dirty="0">
                <a:solidFill>
                  <a:srgbClr val="FFFF00"/>
                </a:solidFill>
              </a:rPr>
              <a:t>mobility, accessibility, safety, and state-of-good repair.</a:t>
            </a:r>
            <a:r>
              <a:rPr lang="en-US" sz="2800" dirty="0">
                <a:solidFill>
                  <a:srgbClr val="FFFF00"/>
                </a:solidFill>
              </a:rPr>
              <a:t> </a:t>
            </a:r>
          </a:p>
          <a:p>
            <a:pPr marL="0" indent="0">
              <a:buFont typeface="Arial" panose="020B0604020202020204" pitchFamily="34" charset="0"/>
              <a:buNone/>
            </a:pPr>
            <a:endParaRPr lang="en-US" sz="2400" dirty="0"/>
          </a:p>
        </p:txBody>
      </p:sp>
    </p:spTree>
    <p:extLst>
      <p:ext uri="{BB962C8B-B14F-4D97-AF65-F5344CB8AC3E}">
        <p14:creationId xmlns:p14="http://schemas.microsoft.com/office/powerpoint/2010/main" val="2583629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2" name="Rectangle 4"/>
          <p:cNvSpPr>
            <a:spLocks noGrp="1" noChangeArrowheads="1"/>
          </p:cNvSpPr>
          <p:nvPr>
            <p:ph type="title"/>
          </p:nvPr>
        </p:nvSpPr>
        <p:spPr>
          <a:xfrm>
            <a:off x="521207" y="20571"/>
            <a:ext cx="8622793" cy="1515493"/>
          </a:xfrm>
        </p:spPr>
        <p:txBody>
          <a:bodyPr>
            <a:normAutofit/>
          </a:bodyPr>
          <a:lstStyle/>
          <a:p>
            <a:pPr eaLnBrk="1" hangingPunct="1">
              <a:defRPr/>
            </a:pPr>
            <a:r>
              <a:rPr lang="en-US" sz="3600" b="1" dirty="0">
                <a:solidFill>
                  <a:schemeClr val="accent5"/>
                </a:solidFill>
              </a:rPr>
              <a:t>Solving objectively defined transportation problems is the reason for any and every project</a:t>
            </a:r>
          </a:p>
        </p:txBody>
      </p:sp>
      <p:sp>
        <p:nvSpPr>
          <p:cNvPr id="365573" name="Rectangle 5"/>
          <p:cNvSpPr>
            <a:spLocks noGrp="1" noChangeArrowheads="1"/>
          </p:cNvSpPr>
          <p:nvPr>
            <p:ph type="body" sz="half" idx="1"/>
          </p:nvPr>
        </p:nvSpPr>
        <p:spPr>
          <a:xfrm>
            <a:off x="835616" y="1477166"/>
            <a:ext cx="3954462" cy="969963"/>
          </a:xfrm>
        </p:spPr>
        <p:txBody>
          <a:bodyPr>
            <a:normAutofit/>
          </a:bodyPr>
          <a:lstStyle/>
          <a:p>
            <a:pPr algn="r" eaLnBrk="1" hangingPunct="1">
              <a:buFontTx/>
              <a:buNone/>
              <a:defRPr/>
            </a:pPr>
            <a:r>
              <a:rPr lang="en-US" sz="2800" i="1" dirty="0"/>
              <a:t>Replacement of infrastructure in disrepair</a:t>
            </a:r>
          </a:p>
        </p:txBody>
      </p:sp>
      <p:pic>
        <p:nvPicPr>
          <p:cNvPr id="365578" name="Picture 10" descr="bad_bridge1"/>
          <p:cNvPicPr>
            <a:picLocks noGrp="1" noChangeAspect="1" noChangeArrowheads="1"/>
          </p:cNvPicPr>
          <p:nvPr>
            <p:ph sz="quarter" idx="2"/>
          </p:nvPr>
        </p:nvPicPr>
        <p:blipFill>
          <a:blip r:embed="rId3"/>
          <a:srcRect/>
          <a:stretch>
            <a:fillRect/>
          </a:stretch>
        </p:blipFill>
        <p:spPr>
          <a:xfrm>
            <a:off x="4980168" y="1444625"/>
            <a:ext cx="3303587" cy="1825625"/>
          </a:xfrm>
          <a:ln>
            <a:solidFill>
              <a:srgbClr val="256146"/>
            </a:solidFill>
          </a:ln>
          <a:effectLst>
            <a:outerShdw dist="107763" dir="18900000" algn="ctr" rotWithShape="0">
              <a:schemeClr val="bg2">
                <a:alpha val="50000"/>
              </a:schemeClr>
            </a:outerShdw>
          </a:effectLst>
        </p:spPr>
      </p:pic>
      <p:pic>
        <p:nvPicPr>
          <p:cNvPr id="365579" name="Picture 11" descr="2003PM6"/>
          <p:cNvPicPr>
            <a:picLocks noGrp="1" noChangeAspect="1" noChangeArrowheads="1"/>
          </p:cNvPicPr>
          <p:nvPr>
            <p:ph sz="quarter" idx="3"/>
          </p:nvPr>
        </p:nvPicPr>
        <p:blipFill>
          <a:blip r:embed="rId4"/>
          <a:srcRect l="3534" t="9425" r="7069" b="18852"/>
          <a:stretch>
            <a:fillRect/>
          </a:stretch>
        </p:blipFill>
        <p:spPr>
          <a:xfrm>
            <a:off x="853446" y="2781299"/>
            <a:ext cx="3297237" cy="2157413"/>
          </a:xfrm>
          <a:ln>
            <a:solidFill>
              <a:srgbClr val="256146"/>
            </a:solidFill>
          </a:ln>
          <a:effectLst>
            <a:outerShdw dist="107763" dir="18900000" algn="ctr" rotWithShape="0">
              <a:srgbClr val="808080">
                <a:alpha val="50000"/>
              </a:srgbClr>
            </a:outerShdw>
          </a:effectLst>
        </p:spPr>
      </p:pic>
      <p:pic>
        <p:nvPicPr>
          <p:cNvPr id="365580" name="Picture 12" descr="van_oswego"/>
          <p:cNvPicPr>
            <a:picLocks noChangeAspect="1" noChangeArrowheads="1"/>
          </p:cNvPicPr>
          <p:nvPr/>
        </p:nvPicPr>
        <p:blipFill>
          <a:blip r:embed="rId5"/>
          <a:srcRect/>
          <a:stretch>
            <a:fillRect/>
          </a:stretch>
        </p:blipFill>
        <p:spPr bwMode="auto">
          <a:xfrm>
            <a:off x="5378450" y="4687888"/>
            <a:ext cx="3041650" cy="1993900"/>
          </a:xfrm>
          <a:prstGeom prst="rect">
            <a:avLst/>
          </a:prstGeom>
          <a:noFill/>
          <a:ln w="9525">
            <a:solidFill>
              <a:srgbClr val="256146"/>
            </a:solidFill>
            <a:miter lim="800000"/>
            <a:headEnd/>
            <a:tailEnd/>
          </a:ln>
          <a:effectLst>
            <a:outerShdw dist="107763" dir="18900000" algn="ctr" rotWithShape="0">
              <a:srgbClr val="808080">
                <a:alpha val="50000"/>
              </a:srgbClr>
            </a:outerShdw>
          </a:effectLst>
        </p:spPr>
      </p:pic>
      <p:sp>
        <p:nvSpPr>
          <p:cNvPr id="365581" name="Rectangle 13"/>
          <p:cNvSpPr>
            <a:spLocks noChangeArrowheads="1"/>
          </p:cNvSpPr>
          <p:nvPr/>
        </p:nvSpPr>
        <p:spPr bwMode="auto">
          <a:xfrm>
            <a:off x="3868738" y="3295874"/>
            <a:ext cx="4551362" cy="919162"/>
          </a:xfrm>
          <a:prstGeom prst="rect">
            <a:avLst/>
          </a:prstGeom>
          <a:noFill/>
          <a:ln w="9525" algn="ctr">
            <a:noFill/>
            <a:miter lim="800000"/>
            <a:headEnd/>
            <a:tailEnd/>
          </a:ln>
          <a:effectLst/>
        </p:spPr>
        <p:txBody>
          <a:bodyPr/>
          <a:lstStyle/>
          <a:p>
            <a:pPr marL="342900" indent="-342900">
              <a:spcBef>
                <a:spcPct val="20000"/>
              </a:spcBef>
              <a:buClr>
                <a:srgbClr val="CA9C08"/>
              </a:buClr>
              <a:defRPr/>
            </a:pPr>
            <a:r>
              <a:rPr lang="en-US" sz="2800" i="1" dirty="0">
                <a:solidFill>
                  <a:srgbClr val="256146"/>
                </a:solidFill>
                <a:effectLst>
                  <a:outerShdw blurRad="38100" dist="38100" dir="2700000" algn="tl">
                    <a:srgbClr val="C0C0C0"/>
                  </a:outerShdw>
                </a:effectLst>
                <a:latin typeface="Tahoma" pitchFamily="34" charset="0"/>
              </a:rPr>
              <a:t>	</a:t>
            </a:r>
            <a:r>
              <a:rPr lang="en-US" sz="2800" i="1" dirty="0">
                <a:latin typeface="Tahoma" pitchFamily="34" charset="0"/>
              </a:rPr>
              <a:t>Mobility or traffic operational problems; and accessibility</a:t>
            </a:r>
          </a:p>
        </p:txBody>
      </p:sp>
      <p:sp>
        <p:nvSpPr>
          <p:cNvPr id="365582" name="Rectangle 14"/>
          <p:cNvSpPr>
            <a:spLocks noChangeArrowheads="1"/>
          </p:cNvSpPr>
          <p:nvPr/>
        </p:nvSpPr>
        <p:spPr bwMode="auto">
          <a:xfrm>
            <a:off x="712788" y="5292725"/>
            <a:ext cx="4475162" cy="1389063"/>
          </a:xfrm>
          <a:prstGeom prst="rect">
            <a:avLst/>
          </a:prstGeom>
          <a:noFill/>
          <a:ln w="9525" algn="ctr">
            <a:noFill/>
            <a:miter lim="800000"/>
            <a:headEnd/>
            <a:tailEnd/>
          </a:ln>
          <a:effectLst/>
        </p:spPr>
        <p:txBody>
          <a:bodyPr/>
          <a:lstStyle/>
          <a:p>
            <a:pPr marL="342900" indent="-342900" algn="r">
              <a:spcBef>
                <a:spcPct val="20000"/>
              </a:spcBef>
              <a:buClr>
                <a:srgbClr val="CA9C08"/>
              </a:buClr>
              <a:defRPr/>
            </a:pPr>
            <a:r>
              <a:rPr lang="en-US" sz="2800" i="1" dirty="0">
                <a:latin typeface="Tahoma" pitchFamily="34" charset="0"/>
              </a:rPr>
              <a:t>Safety problems (crash prevention and/or severity mitigation)</a:t>
            </a:r>
          </a:p>
        </p:txBody>
      </p:sp>
    </p:spTree>
    <p:extLst>
      <p:ext uri="{BB962C8B-B14F-4D97-AF65-F5344CB8AC3E}">
        <p14:creationId xmlns:p14="http://schemas.microsoft.com/office/powerpoint/2010/main" val="3142737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Custom 1">
      <a:dk1>
        <a:srgbClr val="4D4D4D"/>
      </a:dk1>
      <a:lt1>
        <a:srgbClr val="FFFFFF"/>
      </a:lt1>
      <a:dk2>
        <a:srgbClr val="009A49"/>
      </a:dk2>
      <a:lt2>
        <a:srgbClr val="BFBBB1"/>
      </a:lt2>
      <a:accent1>
        <a:srgbClr val="009A49"/>
      </a:accent1>
      <a:accent2>
        <a:srgbClr val="00A8E1"/>
      </a:accent2>
      <a:accent3>
        <a:srgbClr val="ED7601"/>
      </a:accent3>
      <a:accent4>
        <a:srgbClr val="65219A"/>
      </a:accent4>
      <a:accent5>
        <a:srgbClr val="4D4D4D"/>
      </a:accent5>
      <a:accent6>
        <a:srgbClr val="4D4D4D"/>
      </a:accent6>
      <a:hlink>
        <a:srgbClr val="009A49"/>
      </a:hlink>
      <a:folHlink>
        <a:srgbClr val="4D4D4D"/>
      </a:folHlink>
    </a:clrScheme>
    <a:fontScheme name="CH2M BRAND Calibri">
      <a:majorFont>
        <a:latin typeface="Calibri Light"/>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4D4D4D"/>
    </a:dk1>
    <a:lt1>
      <a:srgbClr val="FFFFFF"/>
    </a:lt1>
    <a:dk2>
      <a:srgbClr val="009A49"/>
    </a:dk2>
    <a:lt2>
      <a:srgbClr val="BFBBB1"/>
    </a:lt2>
    <a:accent1>
      <a:srgbClr val="009A49"/>
    </a:accent1>
    <a:accent2>
      <a:srgbClr val="00A8E1"/>
    </a:accent2>
    <a:accent3>
      <a:srgbClr val="ED7601"/>
    </a:accent3>
    <a:accent4>
      <a:srgbClr val="65219A"/>
    </a:accent4>
    <a:accent5>
      <a:srgbClr val="4D4D4D"/>
    </a:accent5>
    <a:accent6>
      <a:srgbClr val="4D4D4D"/>
    </a:accent6>
    <a:hlink>
      <a:srgbClr val="009A49"/>
    </a:hlink>
    <a:folHlink>
      <a:srgbClr val="4D4D4D"/>
    </a:folHlink>
  </a:clrScheme>
</a:themeOverride>
</file>

<file path=ppt/theme/themeOverride2.xml><?xml version="1.0" encoding="utf-8"?>
<a:themeOverride xmlns:a="http://schemas.openxmlformats.org/drawingml/2006/main">
  <a:clrScheme name="Custom 1">
    <a:dk1>
      <a:srgbClr val="4D4D4D"/>
    </a:dk1>
    <a:lt1>
      <a:srgbClr val="FFFFFF"/>
    </a:lt1>
    <a:dk2>
      <a:srgbClr val="009A49"/>
    </a:dk2>
    <a:lt2>
      <a:srgbClr val="BFBBB1"/>
    </a:lt2>
    <a:accent1>
      <a:srgbClr val="009A49"/>
    </a:accent1>
    <a:accent2>
      <a:srgbClr val="00A8E1"/>
    </a:accent2>
    <a:accent3>
      <a:srgbClr val="ED7601"/>
    </a:accent3>
    <a:accent4>
      <a:srgbClr val="65219A"/>
    </a:accent4>
    <a:accent5>
      <a:srgbClr val="4D4D4D"/>
    </a:accent5>
    <a:accent6>
      <a:srgbClr val="4D4D4D"/>
    </a:accent6>
    <a:hlink>
      <a:srgbClr val="009A49"/>
    </a:hlink>
    <a:folHlink>
      <a:srgbClr val="4D4D4D"/>
    </a:folHlink>
  </a:clrScheme>
</a:themeOverride>
</file>

<file path=ppt/theme/themeOverride3.xml><?xml version="1.0" encoding="utf-8"?>
<a:themeOverride xmlns:a="http://schemas.openxmlformats.org/drawingml/2006/main">
  <a:clrScheme name="Custom 1">
    <a:dk1>
      <a:srgbClr val="4D4D4D"/>
    </a:dk1>
    <a:lt1>
      <a:srgbClr val="FFFFFF"/>
    </a:lt1>
    <a:dk2>
      <a:srgbClr val="009A49"/>
    </a:dk2>
    <a:lt2>
      <a:srgbClr val="BFBBB1"/>
    </a:lt2>
    <a:accent1>
      <a:srgbClr val="009A49"/>
    </a:accent1>
    <a:accent2>
      <a:srgbClr val="00A8E1"/>
    </a:accent2>
    <a:accent3>
      <a:srgbClr val="ED7601"/>
    </a:accent3>
    <a:accent4>
      <a:srgbClr val="65219A"/>
    </a:accent4>
    <a:accent5>
      <a:srgbClr val="4D4D4D"/>
    </a:accent5>
    <a:accent6>
      <a:srgbClr val="4D4D4D"/>
    </a:accent6>
    <a:hlink>
      <a:srgbClr val="009A49"/>
    </a:hlink>
    <a:folHlink>
      <a:srgbClr val="4D4D4D"/>
    </a:folHlink>
  </a:clrScheme>
</a:themeOverride>
</file>

<file path=ppt/theme/themeOverride4.xml><?xml version="1.0" encoding="utf-8"?>
<a:themeOverride xmlns:a="http://schemas.openxmlformats.org/drawingml/2006/main">
  <a:clrScheme name="Custom 1">
    <a:dk1>
      <a:srgbClr val="4D4D4D"/>
    </a:dk1>
    <a:lt1>
      <a:srgbClr val="FFFFFF"/>
    </a:lt1>
    <a:dk2>
      <a:srgbClr val="009A49"/>
    </a:dk2>
    <a:lt2>
      <a:srgbClr val="BFBBB1"/>
    </a:lt2>
    <a:accent1>
      <a:srgbClr val="009A49"/>
    </a:accent1>
    <a:accent2>
      <a:srgbClr val="00A8E1"/>
    </a:accent2>
    <a:accent3>
      <a:srgbClr val="ED7601"/>
    </a:accent3>
    <a:accent4>
      <a:srgbClr val="65219A"/>
    </a:accent4>
    <a:accent5>
      <a:srgbClr val="4D4D4D"/>
    </a:accent5>
    <a:accent6>
      <a:srgbClr val="4D4D4D"/>
    </a:accent6>
    <a:hlink>
      <a:srgbClr val="009A49"/>
    </a:hlink>
    <a:folHlink>
      <a:srgbClr val="4D4D4D"/>
    </a:folHlink>
  </a:clrScheme>
</a:themeOverride>
</file>

<file path=ppt/theme/themeOverride5.xml><?xml version="1.0" encoding="utf-8"?>
<a:themeOverride xmlns:a="http://schemas.openxmlformats.org/drawingml/2006/main">
  <a:clrScheme name="Custom 1">
    <a:dk1>
      <a:srgbClr val="4D4D4D"/>
    </a:dk1>
    <a:lt1>
      <a:srgbClr val="FFFFFF"/>
    </a:lt1>
    <a:dk2>
      <a:srgbClr val="009A49"/>
    </a:dk2>
    <a:lt2>
      <a:srgbClr val="BFBBB1"/>
    </a:lt2>
    <a:accent1>
      <a:srgbClr val="009A49"/>
    </a:accent1>
    <a:accent2>
      <a:srgbClr val="00A8E1"/>
    </a:accent2>
    <a:accent3>
      <a:srgbClr val="ED7601"/>
    </a:accent3>
    <a:accent4>
      <a:srgbClr val="65219A"/>
    </a:accent4>
    <a:accent5>
      <a:srgbClr val="4D4D4D"/>
    </a:accent5>
    <a:accent6>
      <a:srgbClr val="4D4D4D"/>
    </a:accent6>
    <a:hlink>
      <a:srgbClr val="009A49"/>
    </a:hlink>
    <a:folHlink>
      <a:srgbClr val="4D4D4D"/>
    </a:folHlink>
  </a:clrScheme>
</a:themeOverride>
</file>

<file path=ppt/theme/themeOverride6.xml><?xml version="1.0" encoding="utf-8"?>
<a:themeOverride xmlns:a="http://schemas.openxmlformats.org/drawingml/2006/main">
  <a:clrScheme name="Custom 1">
    <a:dk1>
      <a:srgbClr val="4D4D4D"/>
    </a:dk1>
    <a:lt1>
      <a:srgbClr val="FFFFFF"/>
    </a:lt1>
    <a:dk2>
      <a:srgbClr val="009A49"/>
    </a:dk2>
    <a:lt2>
      <a:srgbClr val="BFBBB1"/>
    </a:lt2>
    <a:accent1>
      <a:srgbClr val="009A49"/>
    </a:accent1>
    <a:accent2>
      <a:srgbClr val="00A8E1"/>
    </a:accent2>
    <a:accent3>
      <a:srgbClr val="ED7601"/>
    </a:accent3>
    <a:accent4>
      <a:srgbClr val="65219A"/>
    </a:accent4>
    <a:accent5>
      <a:srgbClr val="4D4D4D"/>
    </a:accent5>
    <a:accent6>
      <a:srgbClr val="4D4D4D"/>
    </a:accent6>
    <a:hlink>
      <a:srgbClr val="009A49"/>
    </a:hlink>
    <a:folHlink>
      <a:srgbClr val="4D4D4D"/>
    </a:folHlink>
  </a:clrScheme>
</a:themeOverride>
</file>

<file path=ppt/theme/themeOverride7.xml><?xml version="1.0" encoding="utf-8"?>
<a:themeOverride xmlns:a="http://schemas.openxmlformats.org/drawingml/2006/main">
  <a:clrScheme name="Custom 1">
    <a:dk1>
      <a:srgbClr val="4D4D4D"/>
    </a:dk1>
    <a:lt1>
      <a:srgbClr val="FFFFFF"/>
    </a:lt1>
    <a:dk2>
      <a:srgbClr val="009A49"/>
    </a:dk2>
    <a:lt2>
      <a:srgbClr val="BFBBB1"/>
    </a:lt2>
    <a:accent1>
      <a:srgbClr val="009A49"/>
    </a:accent1>
    <a:accent2>
      <a:srgbClr val="00A8E1"/>
    </a:accent2>
    <a:accent3>
      <a:srgbClr val="ED7601"/>
    </a:accent3>
    <a:accent4>
      <a:srgbClr val="65219A"/>
    </a:accent4>
    <a:accent5>
      <a:srgbClr val="4D4D4D"/>
    </a:accent5>
    <a:accent6>
      <a:srgbClr val="4D4D4D"/>
    </a:accent6>
    <a:hlink>
      <a:srgbClr val="009A49"/>
    </a:hlink>
    <a:folHlink>
      <a:srgbClr val="4D4D4D"/>
    </a:folHlink>
  </a:clrScheme>
</a:themeOverride>
</file>

<file path=ppt/theme/themeOverride8.xml><?xml version="1.0" encoding="utf-8"?>
<a:themeOverride xmlns:a="http://schemas.openxmlformats.org/drawingml/2006/main">
  <a:clrScheme name="Custom 1">
    <a:dk1>
      <a:srgbClr val="4D4D4D"/>
    </a:dk1>
    <a:lt1>
      <a:srgbClr val="FFFFFF"/>
    </a:lt1>
    <a:dk2>
      <a:srgbClr val="009A49"/>
    </a:dk2>
    <a:lt2>
      <a:srgbClr val="BFBBB1"/>
    </a:lt2>
    <a:accent1>
      <a:srgbClr val="009A49"/>
    </a:accent1>
    <a:accent2>
      <a:srgbClr val="00A8E1"/>
    </a:accent2>
    <a:accent3>
      <a:srgbClr val="ED7601"/>
    </a:accent3>
    <a:accent4>
      <a:srgbClr val="65219A"/>
    </a:accent4>
    <a:accent5>
      <a:srgbClr val="4D4D4D"/>
    </a:accent5>
    <a:accent6>
      <a:srgbClr val="4D4D4D"/>
    </a:accent6>
    <a:hlink>
      <a:srgbClr val="009A49"/>
    </a:hlink>
    <a:folHlink>
      <a:srgbClr val="4D4D4D"/>
    </a:folHlink>
  </a:clrScheme>
</a:themeOverride>
</file>

<file path=ppt/theme/themeOverride9.xml><?xml version="1.0" encoding="utf-8"?>
<a:themeOverride xmlns:a="http://schemas.openxmlformats.org/drawingml/2006/main">
  <a:clrScheme name="Custom 1">
    <a:dk1>
      <a:srgbClr val="4D4D4D"/>
    </a:dk1>
    <a:lt1>
      <a:srgbClr val="FFFFFF"/>
    </a:lt1>
    <a:dk2>
      <a:srgbClr val="009A49"/>
    </a:dk2>
    <a:lt2>
      <a:srgbClr val="BFBBB1"/>
    </a:lt2>
    <a:accent1>
      <a:srgbClr val="009A49"/>
    </a:accent1>
    <a:accent2>
      <a:srgbClr val="00A8E1"/>
    </a:accent2>
    <a:accent3>
      <a:srgbClr val="ED7601"/>
    </a:accent3>
    <a:accent4>
      <a:srgbClr val="65219A"/>
    </a:accent4>
    <a:accent5>
      <a:srgbClr val="4D4D4D"/>
    </a:accent5>
    <a:accent6>
      <a:srgbClr val="4D4D4D"/>
    </a:accent6>
    <a:hlink>
      <a:srgbClr val="009A49"/>
    </a:hlink>
    <a:folHlink>
      <a:srgbClr val="4D4D4D"/>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0F30E28F43D84881B1E447717B93F8" ma:contentTypeVersion="7" ma:contentTypeDescription="Create a new document." ma:contentTypeScope="" ma:versionID="b748e49c15c57adbcf31b8296ec0e051">
  <xsd:schema xmlns:xsd="http://www.w3.org/2001/XMLSchema" xmlns:xs="http://www.w3.org/2001/XMLSchema" xmlns:p="http://schemas.microsoft.com/office/2006/metadata/properties" xmlns:ns2="b47a5aad-adfb-4dac-9d3f-47090e67d565" targetNamespace="http://schemas.microsoft.com/office/2006/metadata/properties" ma:root="true" ma:fieldsID="10e404f992e9072f4276d4f787b18ba3" ns2:_="">
    <xsd:import namespace="b47a5aad-adfb-4dac-9d3f-47090e67d565"/>
    <xsd:element name="properties">
      <xsd:complexType>
        <xsd:sequence>
          <xsd:element name="documentManagement">
            <xsd:complexType>
              <xsd:all>
                <xsd:element ref="ns2:Speakers" minOccurs="0"/>
                <xsd:element ref="ns2:Day" minOccurs="0"/>
                <xsd:element ref="ns2:Year" minOccurs="0"/>
                <xsd:element ref="ns2:Se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7a5aad-adfb-4dac-9d3f-47090e67d565" elementFormDefault="qualified">
    <xsd:import namespace="http://schemas.microsoft.com/office/2006/documentManagement/types"/>
    <xsd:import namespace="http://schemas.microsoft.com/office/infopath/2007/PartnerControls"/>
    <xsd:element name="Speakers" ma:index="4" nillable="true" ma:displayName="Speakers" ma:internalName="Speakers" ma:readOnly="false">
      <xsd:simpleType>
        <xsd:restriction base="dms:Note">
          <xsd:maxLength value="255"/>
        </xsd:restriction>
      </xsd:simpleType>
    </xsd:element>
    <xsd:element name="Day" ma:index="5" nillable="true" ma:displayName="Day" ma:internalName="Day" ma:readOnly="false">
      <xsd:simpleType>
        <xsd:restriction base="dms:Text">
          <xsd:maxLength value="255"/>
        </xsd:restriction>
      </xsd:simpleType>
    </xsd:element>
    <xsd:element name="Year" ma:index="6" nillable="true" ma:displayName="Year" ma:internalName="Year" ma:readOnly="false">
      <xsd:simpleType>
        <xsd:restriction base="dms:Text">
          <xsd:maxLength value="255"/>
        </xsd:restriction>
      </xsd:simpleType>
    </xsd:element>
    <xsd:element name="Section" ma:index="7" nillable="true" ma:displayName="Section" ma:internalName="Section" ma:readOnly="fals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peakers xmlns="b47a5aad-adfb-4dac-9d3f-47090e67d565">Tim Neuman</Speakers>
    <Year xmlns="b47a5aad-adfb-4dac-9d3f-47090e67d565">2017</Year>
    <Section xmlns="b47a5aad-adfb-4dac-9d3f-47090e67d565">Design</Section>
    <Day xmlns="b47a5aad-adfb-4dac-9d3f-47090e67d565">Wednesday</Day>
  </documentManagement>
</p:properties>
</file>

<file path=customXml/itemProps1.xml><?xml version="1.0" encoding="utf-8"?>
<ds:datastoreItem xmlns:ds="http://schemas.openxmlformats.org/officeDocument/2006/customXml" ds:itemID="{C0DBCE85-8429-407C-AC41-1E04C65D66BF}"/>
</file>

<file path=customXml/itemProps2.xml><?xml version="1.0" encoding="utf-8"?>
<ds:datastoreItem xmlns:ds="http://schemas.openxmlformats.org/officeDocument/2006/customXml" ds:itemID="{9DE869EE-B202-41A8-B252-F83044894750}"/>
</file>

<file path=customXml/itemProps3.xml><?xml version="1.0" encoding="utf-8"?>
<ds:datastoreItem xmlns:ds="http://schemas.openxmlformats.org/officeDocument/2006/customXml" ds:itemID="{D5979833-0657-4C15-B0B1-5DA20B7715A9}"/>
</file>

<file path=docProps/app.xml><?xml version="1.0" encoding="utf-8"?>
<Properties xmlns="http://schemas.openxmlformats.org/officeDocument/2006/extended-properties" xmlns:vt="http://schemas.openxmlformats.org/officeDocument/2006/docPropsVTypes">
  <Template/>
  <TotalTime>8722</TotalTime>
  <Words>4131</Words>
  <Application>Microsoft Office PowerPoint</Application>
  <PresentationFormat>On-screen Show (4:3)</PresentationFormat>
  <Paragraphs>552</Paragraphs>
  <Slides>48</Slides>
  <Notes>32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6" baseType="lpstr">
      <vt:lpstr>Arial</vt:lpstr>
      <vt:lpstr>Calibri</vt:lpstr>
      <vt:lpstr>Calibri Light</vt:lpstr>
      <vt:lpstr>Tahoma</vt:lpstr>
      <vt:lpstr>Times New Roman</vt:lpstr>
      <vt:lpstr>Wingdings</vt:lpstr>
      <vt:lpstr>Office Theme</vt:lpstr>
      <vt:lpstr>Clip</vt:lpstr>
      <vt:lpstr>Geometric Design Process for the 21st Century – NCHRP Report 839    Timothy R. Neuman Senior Associate Bednar Consulting LLC </vt:lpstr>
      <vt:lpstr>PowerPoint Presentation</vt:lpstr>
      <vt:lpstr>PowerPoint Presentation</vt:lpstr>
      <vt:lpstr>Introduction NCHRP 15-47</vt:lpstr>
      <vt:lpstr>‘During the past 60 years, transportation needs have changed and much has been learned about the relationships among geometric design, vehicle fleet, human factors, safety, and operations. AASHTO has continually updated its policies to respond to these changes, but such updates have provided limited changes to the fundamental process or basic design approaches…. An assessment of the current design process is needed to ensure that recent advances in knowledge (e.g., the AASHTO Highway Safety Manual) and emerging issues (e.g., complete streets, flexible design) are appropriately addressed.’</vt:lpstr>
      <vt:lpstr>Early Research Findings</vt:lpstr>
      <vt:lpstr>What is the purpose of geometric design? Of each of the elements of the road? </vt:lpstr>
      <vt:lpstr>PowerPoint Presentation</vt:lpstr>
      <vt:lpstr>Solving objectively defined transportation problems is the reason for any and every project</vt:lpstr>
      <vt:lpstr>Attributes of an Effective Geometric Design Process</vt:lpstr>
      <vt:lpstr>PowerPoint Presentation</vt:lpstr>
      <vt:lpstr>Recommended Highway Design Process</vt:lpstr>
      <vt:lpstr>Recommended Highway Design Process</vt:lpstr>
      <vt:lpstr>PowerPoint Presentation</vt:lpstr>
      <vt:lpstr>PowerPoint Presentation</vt:lpstr>
      <vt:lpstr>Characteristics of Severe Crashes by Context Zone</vt:lpstr>
      <vt:lpstr>Characteristics of Severe Crashes by Context Zone</vt:lpstr>
      <vt:lpstr>Critical Substantive Safety Issues by Context Zone and Functional Class of Road</vt:lpstr>
      <vt:lpstr>Traffic Operational Issues Vary by Context Zone and Functional Class of Road</vt:lpstr>
      <vt:lpstr>Geometric design approaches and solutions should be ‘context sensitive’ </vt:lpstr>
      <vt:lpstr>Project Types and Transportation Problems</vt:lpstr>
      <vt:lpstr>Design Standards and Problem Definition</vt:lpstr>
      <vt:lpstr>New Construction vs reconstruction</vt:lpstr>
      <vt:lpstr>PowerPoint Presentation</vt:lpstr>
      <vt:lpstr>PowerPoint Presentation</vt:lpstr>
      <vt:lpstr>Paradigm shifts are in order…..</vt:lpstr>
      <vt:lpstr>Proposed Reconstruction Design Process</vt:lpstr>
      <vt:lpstr>Reconstruction project decisions should employ a Benefit – Cost Framework</vt:lpstr>
      <vt:lpstr>PowerPoint Presentation</vt:lpstr>
      <vt:lpstr>Service Life   Process should acknowledge that the facility will last much longer than the design year</vt:lpstr>
      <vt:lpstr>Design Exceptions</vt:lpstr>
      <vt:lpstr>Each project is uniquely designed to reflect the context  Cost effectiveness is directly embedded in the solution  No design exceptions – the right answer is what it is  Agencies should be spending less on projects than they do now </vt:lpstr>
      <vt:lpstr>Case study comparison of four lane standard and five lane reduced width cross sections</vt:lpstr>
      <vt:lpstr>Case study comparison of four lane standard and five lane reduced width cross sections</vt:lpstr>
      <vt:lpstr>The Future of Geometric Design</vt:lpstr>
      <vt:lpstr>Geometric design is much less labor and time intensive</vt:lpstr>
      <vt:lpstr>Recommendations for revised approach to geometric design criteria for roads on new alignment </vt:lpstr>
      <vt:lpstr>PowerPoint Presentation</vt:lpstr>
      <vt:lpstr>Geometric design criteria for new roads should reflect cost-effectiveness principles and be more ‘context sensitive’</vt:lpstr>
      <vt:lpstr>The AASHTO horizontal curve design model</vt:lpstr>
      <vt:lpstr>Does the simple AASHTO curve model make sense for all project contexts?</vt:lpstr>
      <vt:lpstr>Strawman Framework for Design of Horizontal Curvature for Road Types by Context</vt:lpstr>
      <vt:lpstr>Potential approaches to horizontal curvature design criteria </vt:lpstr>
      <vt:lpstr>Strawman Framework for Design of Lane Widths for Road Types by Context</vt:lpstr>
      <vt:lpstr>Transition in skills, knowledge and approach</vt:lpstr>
      <vt:lpstr>Contents of Future Green Books</vt:lpstr>
      <vt:lpstr>Final Report</vt:lpstr>
      <vt:lpstr>PowerPoint Presentation</vt:lpstr>
    </vt:vector>
  </TitlesOfParts>
  <Company>CH2M HILL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Geometric Design Process for the 21st Century</dc:title>
  <dc:creator>Alden, Carolyn/DNV</dc:creator>
  <cp:lastModifiedBy>Tim Neuman</cp:lastModifiedBy>
  <cp:revision>429</cp:revision>
  <cp:lastPrinted>2015-06-25T22:11:43Z</cp:lastPrinted>
  <dcterms:created xsi:type="dcterms:W3CDTF">2014-10-17T14:44:45Z</dcterms:created>
  <dcterms:modified xsi:type="dcterms:W3CDTF">2017-08-14T11:03:33Z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0x0101009E0F30E28F43D84881B1E447717B93F8</vt:lpwstr>
  </property>
</Properties>
</file>